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56" autoAdjust="0"/>
    <p:restoredTop sz="94660"/>
  </p:normalViewPr>
  <p:slideViewPr>
    <p:cSldViewPr>
      <p:cViewPr>
        <p:scale>
          <a:sx n="70" d="100"/>
          <a:sy n="70" d="100"/>
        </p:scale>
        <p:origin x="-136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2486B-52A7-42AC-976C-F4C95D0D7DA5}" type="datetimeFigureOut">
              <a:rPr lang="it-IT" smtClean="0"/>
              <a:pPr/>
              <a:t>22/03/2019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73179-643A-4B2B-99CF-664A88057F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9255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C5A7-5240-4760-AEB0-4053EBB53FA3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3A62-D47D-4D82-93A6-BCE7A54E4A97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37C7-3021-471B-BDDC-C49DC46E4BF9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2E3C-9ABB-41CF-9714-37B9648237D6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0F6C-1F23-413F-B246-11552B7EBCE5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D5FD84-1784-49CB-BB24-0027A989850C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AFB0-2B34-4591-9A68-6B283968E86F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1099-1A13-4A0F-A41C-52C6E4F6A414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61E-E1CE-4720-8AD4-D85DA92D2714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7317-3143-4BC4-93CC-3960110AB6F4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8D5DDA6-8AF9-4114-A322-ACA94827EB99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0C8D233-899C-45E4-8F52-C4DF8F31C0F5}" type="datetime1">
              <a:rPr lang="it-IT" smtClean="0"/>
              <a:pPr/>
              <a:t>22/03/2019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ttotitolo 9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67054"/>
          </a:xfrm>
        </p:spPr>
        <p:txBody>
          <a:bodyPr>
            <a:noAutofit/>
          </a:bodyPr>
          <a:lstStyle/>
          <a:p>
            <a:r>
              <a:rPr lang="it-IT" sz="4400" dirty="0" smtClean="0">
                <a:solidFill>
                  <a:srgbClr val="002060"/>
                </a:solidFill>
              </a:rPr>
              <a:t>COSA CAMBIA A SCUOLA E IN CLASSE</a:t>
            </a:r>
          </a:p>
          <a:p>
            <a:endParaRPr lang="it-IT" sz="4400" dirty="0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400" dirty="0" smtClean="0">
                <a:solidFill>
                  <a:srgbClr val="002060"/>
                </a:solidFill>
              </a:rPr>
              <a:t>I NUOVI PROFESSIONALI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28670"/>
            <a:ext cx="2362200" cy="976330"/>
          </a:xfrm>
        </p:spPr>
        <p:txBody>
          <a:bodyPr>
            <a:normAutofit fontScale="90000"/>
          </a:bodyPr>
          <a:lstStyle/>
          <a:p>
            <a:r>
              <a:rPr lang="it-IT" sz="2700" dirty="0" smtClean="0">
                <a:solidFill>
                  <a:schemeClr val="tx1"/>
                </a:solidFill>
              </a:rPr>
              <a:t/>
            </a:r>
            <a:br>
              <a:rPr lang="it-IT" sz="2700" dirty="0" smtClean="0">
                <a:solidFill>
                  <a:schemeClr val="tx1"/>
                </a:solidFill>
              </a:rPr>
            </a:br>
            <a:r>
              <a:rPr lang="it-IT" sz="2700" dirty="0" smtClean="0">
                <a:solidFill>
                  <a:schemeClr val="tx1"/>
                </a:solidFill>
              </a:rPr>
              <a:t/>
            </a:r>
            <a:br>
              <a:rPr lang="it-IT" sz="2700" dirty="0" smtClean="0">
                <a:solidFill>
                  <a:schemeClr val="tx1"/>
                </a:solidFill>
              </a:rPr>
            </a:br>
            <a:r>
              <a:rPr lang="it-IT" sz="2700" dirty="0" smtClean="0">
                <a:solidFill>
                  <a:schemeClr val="tx1"/>
                </a:solidFill>
              </a:rPr>
              <a:t>DECLINARE I PERCORSI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br>
              <a:rPr lang="it-IT" sz="2800" dirty="0" smtClean="0">
                <a:solidFill>
                  <a:schemeClr val="tx1"/>
                </a:solidFill>
              </a:rPr>
            </a:b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690802" cy="4144963"/>
          </a:xfrm>
        </p:spPr>
        <p:txBody>
          <a:bodyPr/>
          <a:lstStyle/>
          <a:p>
            <a:endParaRPr lang="it-IT" sz="2800" b="1" dirty="0" smtClean="0">
              <a:solidFill>
                <a:schemeClr val="tx1"/>
              </a:solidFill>
            </a:endParaRPr>
          </a:p>
          <a:p>
            <a:r>
              <a:rPr lang="it-IT" sz="2800" b="1" dirty="0" smtClean="0">
                <a:solidFill>
                  <a:schemeClr val="tx1"/>
                </a:solidFill>
              </a:rPr>
              <a:t>Comma 5, art. 3 </a:t>
            </a:r>
            <a:r>
              <a:rPr lang="it-IT" sz="2800" b="1" dirty="0" err="1" smtClean="0">
                <a:solidFill>
                  <a:schemeClr val="tx1"/>
                </a:solidFill>
              </a:rPr>
              <a:t>Dlgs</a:t>
            </a:r>
            <a:r>
              <a:rPr lang="it-IT" sz="2800" b="1" dirty="0" smtClean="0">
                <a:solidFill>
                  <a:schemeClr val="tx1"/>
                </a:solidFill>
              </a:rPr>
              <a:t> 61/2017</a:t>
            </a:r>
            <a:r>
              <a:rPr lang="it-IT" b="1" dirty="0" smtClean="0">
                <a:solidFill>
                  <a:schemeClr val="tx1"/>
                </a:solidFill>
              </a:rPr>
              <a:t/>
            </a:r>
            <a:br>
              <a:rPr lang="it-IT" b="1" dirty="0" smtClean="0">
                <a:solidFill>
                  <a:schemeClr val="tx1"/>
                </a:solidFill>
              </a:rPr>
            </a:b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000364" y="685800"/>
            <a:ext cx="5762636" cy="54102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it-IT" sz="2900" dirty="0" smtClean="0"/>
              <a:t>Le istituzioni scolastiche che offrono percorsi di </a:t>
            </a:r>
          </a:p>
          <a:p>
            <a:pPr algn="just">
              <a:buNone/>
            </a:pPr>
            <a:r>
              <a:rPr lang="it-IT" sz="2900" dirty="0" smtClean="0"/>
              <a:t>istruzione professionale possono declinare gli</a:t>
            </a:r>
          </a:p>
          <a:p>
            <a:pPr algn="just">
              <a:buNone/>
            </a:pPr>
            <a:r>
              <a:rPr lang="it-IT" sz="2900" dirty="0" smtClean="0"/>
              <a:t> indirizzi di studio di cui al comma 1 in percorsi</a:t>
            </a:r>
          </a:p>
          <a:p>
            <a:pPr algn="just">
              <a:buNone/>
            </a:pPr>
            <a:r>
              <a:rPr lang="it-IT" sz="2900" dirty="0" smtClean="0"/>
              <a:t>formativi richiesti dal territorio coerenti con le </a:t>
            </a:r>
          </a:p>
          <a:p>
            <a:pPr algn="just">
              <a:buNone/>
            </a:pPr>
            <a:r>
              <a:rPr lang="it-IT" sz="2900" dirty="0" smtClean="0"/>
              <a:t>priorità indicate dalle Regioni nella propria</a:t>
            </a:r>
          </a:p>
          <a:p>
            <a:pPr algn="just">
              <a:buNone/>
            </a:pPr>
            <a:r>
              <a:rPr lang="it-IT" sz="2900" dirty="0" smtClean="0"/>
              <a:t>programmazione, nei limiti degli spazi di</a:t>
            </a:r>
          </a:p>
          <a:p>
            <a:pPr algn="just">
              <a:buNone/>
            </a:pPr>
            <a:r>
              <a:rPr lang="it-IT" sz="2900" dirty="0" smtClean="0"/>
              <a:t>flessibilità di cui al successivo articolo 6, comma</a:t>
            </a:r>
          </a:p>
          <a:p>
            <a:pPr algn="just">
              <a:buNone/>
            </a:pPr>
            <a:r>
              <a:rPr lang="it-IT" sz="2900" dirty="0" smtClean="0"/>
              <a:t>1, lettera b). </a:t>
            </a:r>
          </a:p>
          <a:p>
            <a:pPr algn="just">
              <a:buNone/>
            </a:pPr>
            <a:r>
              <a:rPr lang="it-IT" sz="2900" dirty="0" smtClean="0"/>
              <a:t>Tale declinazione </a:t>
            </a:r>
            <a:r>
              <a:rPr lang="it-IT" sz="2900" b="1" dirty="0" smtClean="0"/>
              <a:t>può riferirsi solo alle</a:t>
            </a:r>
          </a:p>
          <a:p>
            <a:pPr algn="just">
              <a:buNone/>
            </a:pPr>
            <a:r>
              <a:rPr lang="it-IT" sz="2900" b="1" dirty="0" smtClean="0"/>
              <a:t>attività economiche previste nella sezione</a:t>
            </a:r>
          </a:p>
          <a:p>
            <a:pPr algn="just">
              <a:buNone/>
            </a:pPr>
            <a:r>
              <a:rPr lang="it-IT" sz="2900" b="1" dirty="0" smtClean="0"/>
              <a:t>e nella divisione cui si riferisce il codice</a:t>
            </a:r>
          </a:p>
          <a:p>
            <a:pPr algn="just">
              <a:buNone/>
            </a:pPr>
            <a:r>
              <a:rPr lang="it-IT" sz="2900" b="1" dirty="0" smtClean="0"/>
              <a:t>ATECO </a:t>
            </a:r>
            <a:r>
              <a:rPr lang="it-IT" sz="2900" dirty="0" smtClean="0"/>
              <a:t> attribuito all'indirizzo con il decreto di</a:t>
            </a:r>
          </a:p>
          <a:p>
            <a:pPr algn="just">
              <a:buNone/>
            </a:pPr>
            <a:r>
              <a:rPr lang="it-IT" sz="2900" dirty="0" smtClean="0"/>
              <a:t>cui al  comma 3.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714356"/>
            <a:ext cx="2362200" cy="1190644"/>
          </a:xfrm>
        </p:spPr>
        <p:txBody>
          <a:bodyPr/>
          <a:lstStyle/>
          <a:p>
            <a:r>
              <a:rPr lang="it-IT" sz="2400" dirty="0" smtClean="0">
                <a:solidFill>
                  <a:schemeClr val="tx1"/>
                </a:solidFill>
              </a:rPr>
              <a:t>DECLINARE I PERCORSI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it-IT" sz="2800" b="1" dirty="0" smtClean="0">
              <a:solidFill>
                <a:schemeClr val="tx1"/>
              </a:solidFill>
            </a:endParaRPr>
          </a:p>
          <a:p>
            <a:r>
              <a:rPr lang="it-IT" sz="2800" b="1" dirty="0" smtClean="0">
                <a:solidFill>
                  <a:schemeClr val="tx1"/>
                </a:solidFill>
              </a:rPr>
              <a:t>Comma 5, art. 3 </a:t>
            </a:r>
            <a:r>
              <a:rPr lang="it-IT" sz="2800" b="1" dirty="0" err="1" smtClean="0">
                <a:solidFill>
                  <a:schemeClr val="tx1"/>
                </a:solidFill>
              </a:rPr>
              <a:t>Dlgs</a:t>
            </a:r>
            <a:r>
              <a:rPr lang="it-IT" sz="2800" b="1" dirty="0" smtClean="0">
                <a:solidFill>
                  <a:schemeClr val="tx1"/>
                </a:solidFill>
              </a:rPr>
              <a:t> 61/2017</a:t>
            </a:r>
            <a:r>
              <a:rPr lang="it-IT" b="1" dirty="0" smtClean="0">
                <a:solidFill>
                  <a:schemeClr val="tx1"/>
                </a:solidFill>
              </a:rPr>
              <a:t/>
            </a:r>
            <a:br>
              <a:rPr lang="it-IT" b="1" dirty="0" smtClean="0">
                <a:solidFill>
                  <a:schemeClr val="tx1"/>
                </a:solidFill>
              </a:rPr>
            </a:br>
            <a:endParaRPr lang="it-IT" dirty="0" smtClean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Le istituzioni scolastiche di </a:t>
            </a:r>
            <a:r>
              <a:rPr lang="it-IT" dirty="0" err="1" smtClean="0"/>
              <a:t>I.P.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smtClean="0"/>
              <a:t>nell’esercizio della propria autonomia,</a:t>
            </a:r>
          </a:p>
          <a:p>
            <a:pPr>
              <a:buNone/>
            </a:pPr>
            <a:r>
              <a:rPr lang="it-IT" dirty="0" smtClean="0"/>
              <a:t>possono prevedere, nei Piani triennali</a:t>
            </a:r>
          </a:p>
          <a:p>
            <a:pPr>
              <a:buNone/>
            </a:pPr>
            <a:r>
              <a:rPr lang="it-IT" dirty="0" smtClean="0"/>
              <a:t>dell’offerta formativa, la declinazione </a:t>
            </a:r>
          </a:p>
          <a:p>
            <a:pPr>
              <a:buNone/>
            </a:pPr>
            <a:r>
              <a:rPr lang="it-IT" dirty="0" smtClean="0"/>
              <a:t>dei profili degli indirizzi di studio di </a:t>
            </a:r>
          </a:p>
          <a:p>
            <a:pPr>
              <a:buNone/>
            </a:pPr>
            <a:r>
              <a:rPr lang="it-IT" dirty="0" smtClean="0"/>
              <a:t>cui all’articolo 3 nei percorsi formativi</a:t>
            </a:r>
          </a:p>
          <a:p>
            <a:pPr>
              <a:buNone/>
            </a:pPr>
            <a:r>
              <a:rPr lang="it-IT" dirty="0" smtClean="0"/>
              <a:t>richiesti dal territorio, in modo </a:t>
            </a:r>
          </a:p>
          <a:p>
            <a:pPr>
              <a:buNone/>
            </a:pPr>
            <a:r>
              <a:rPr lang="it-IT" dirty="0" smtClean="0"/>
              <a:t>coerente con le priorità indicate dalle </a:t>
            </a:r>
          </a:p>
          <a:p>
            <a:pPr>
              <a:buNone/>
            </a:pPr>
            <a:r>
              <a:rPr lang="it-IT" dirty="0" smtClean="0"/>
              <a:t>regioni nella propria programmazione </a:t>
            </a:r>
          </a:p>
          <a:p>
            <a:pPr>
              <a:buNone/>
            </a:pPr>
            <a:r>
              <a:rPr lang="it-IT" dirty="0" smtClean="0"/>
              <a:t>a norma dell’articolo 3</a:t>
            </a:r>
          </a:p>
          <a:p>
            <a:pPr>
              <a:buNone/>
            </a:pPr>
            <a:r>
              <a:rPr lang="it-IT" dirty="0" smtClean="0"/>
              <a:t>comma 5, del decreto legislativo.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>
                <a:solidFill>
                  <a:schemeClr val="tx1"/>
                </a:solidFill>
              </a:rPr>
              <a:t>DECLINARE I PERCORSI </a:t>
            </a:r>
            <a:endParaRPr lang="it-IT" sz="24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it-IT" b="1" dirty="0" smtClean="0">
              <a:solidFill>
                <a:schemeClr val="tx1"/>
              </a:solidFill>
            </a:endParaRPr>
          </a:p>
          <a:p>
            <a:r>
              <a:rPr lang="it-IT" sz="2800" b="1" dirty="0" smtClean="0">
                <a:solidFill>
                  <a:schemeClr val="tx1"/>
                </a:solidFill>
              </a:rPr>
              <a:t>Comma 5, art. 3 </a:t>
            </a:r>
            <a:r>
              <a:rPr lang="it-IT" sz="2800" b="1" dirty="0" err="1" smtClean="0">
                <a:solidFill>
                  <a:schemeClr val="tx1"/>
                </a:solidFill>
              </a:rPr>
              <a:t>Dlgs</a:t>
            </a:r>
            <a:r>
              <a:rPr lang="it-IT" sz="2800" b="1" dirty="0" smtClean="0">
                <a:solidFill>
                  <a:schemeClr val="tx1"/>
                </a:solidFill>
              </a:rPr>
              <a:t> 61/2017</a:t>
            </a:r>
            <a:br>
              <a:rPr lang="it-IT" sz="2800" b="1" dirty="0" smtClean="0">
                <a:solidFill>
                  <a:schemeClr val="tx1"/>
                </a:solidFill>
              </a:rPr>
            </a:br>
            <a:endParaRPr lang="it-IT" sz="2800" dirty="0" smtClean="0">
              <a:solidFill>
                <a:schemeClr val="tx1"/>
              </a:solidFill>
            </a:endParaRP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2800" dirty="0" smtClean="0"/>
              <a:t>Le Istituzioni scolastiche di </a:t>
            </a:r>
            <a:r>
              <a:rPr lang="it-IT" sz="2800" dirty="0" err="1" smtClean="0"/>
              <a:t>I.P.</a:t>
            </a:r>
            <a:r>
              <a:rPr lang="it-IT" sz="2800" dirty="0" smtClean="0"/>
              <a:t> possono utilizzare gli spazi di flessibilità del 40 per cento dell’orario complessivo previsto per il terzo, quarto e quinto anno, nei limiti delle dotazioni organiche assegnate senza determinare esuberi di personale a norma dell’articolo 9 del decreto legislativo e garantendo comunque l’inserimento nel percorso formativo del monte ore minimo previsto per ciascun insegnamento e attività di cui all’Allegato 3. </a:t>
            </a:r>
          </a:p>
          <a:p>
            <a:r>
              <a:rPr lang="it-IT" sz="2800" dirty="0" smtClean="0"/>
              <a:t>Le scuole possono adattare/declinare gli indirizzi (territorio/regione):</a:t>
            </a:r>
          </a:p>
          <a:p>
            <a:pPr>
              <a:buNone/>
            </a:pPr>
            <a:r>
              <a:rPr lang="it-IT" sz="2800" dirty="0" smtClean="0"/>
              <a:t>-  </a:t>
            </a:r>
            <a:r>
              <a:rPr lang="it-IT" sz="3100" dirty="0" smtClean="0"/>
              <a:t>utilizzando forme di flessibilità </a:t>
            </a:r>
          </a:p>
          <a:p>
            <a:pPr>
              <a:buFontTx/>
              <a:buChar char="-"/>
            </a:pPr>
            <a:r>
              <a:rPr lang="it-IT" sz="3100" dirty="0" smtClean="0"/>
              <a:t> facendo riferimento ai codici ATECO e NUP (Nomenclatura Unità Professionali)</a:t>
            </a:r>
          </a:p>
          <a:p>
            <a:pPr>
              <a:buFontTx/>
              <a:buChar char="-"/>
            </a:pPr>
            <a:r>
              <a:rPr lang="it-IT" sz="3100" dirty="0" smtClean="0"/>
              <a:t>nei limiti delle dotazioni organiche assegnate.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500034" y="2819400"/>
            <a:ext cx="8358246" cy="32528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>
                <a:solidFill>
                  <a:srgbClr val="002060"/>
                </a:solidFill>
              </a:rPr>
              <a:t>INDIRIZZO</a:t>
            </a:r>
            <a:r>
              <a:rPr lang="it-IT" dirty="0" smtClean="0">
                <a:solidFill>
                  <a:srgbClr val="FF0000"/>
                </a:solidFill>
              </a:rPr>
              <a:t>: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2060"/>
                </a:solidFill>
              </a:rPr>
              <a:t>Enogastronomia e ospitalità alberghiera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Profilo in uscita allegato al DM 92/2018 </a:t>
            </a:r>
          </a:p>
          <a:p>
            <a:pPr algn="just"/>
            <a:r>
              <a:rPr lang="it-IT" b="0" i="1" dirty="0" smtClean="0">
                <a:solidFill>
                  <a:srgbClr val="002060"/>
                </a:solidFill>
              </a:rPr>
              <a:t>Il Diplomato di istruzione professionale nell’indirizzo “Enogastronomia e ospitalità alberghiera“ possiede specifiche competenze tecnico pratiche, organizzative e gestionali nell’intero ciclo di produzione, erogazione e commercializzazione della filiera dell’enogastronomia e dell’ospitalità alberghiera. Nell’ambito degli specifici settori di riferimento delle aziende </a:t>
            </a:r>
            <a:r>
              <a:rPr lang="it-IT" b="0" i="1" dirty="0" err="1" smtClean="0">
                <a:solidFill>
                  <a:srgbClr val="002060"/>
                </a:solidFill>
              </a:rPr>
              <a:t>turistico-ristorative</a:t>
            </a:r>
            <a:r>
              <a:rPr lang="it-IT" b="0" i="1" dirty="0" smtClean="0">
                <a:solidFill>
                  <a:srgbClr val="002060"/>
                </a:solidFill>
              </a:rPr>
              <a:t>, opera curando i rapporti con il cliente, intervenendo nella produzione, promozione e vendita dei prodotti e dei servizi, valorizzando le risorse enogastronomiche secondo gli aspetti culturali, artistici e del </a:t>
            </a:r>
            <a:r>
              <a:rPr lang="it-IT" b="0" i="1" dirty="0" err="1" smtClean="0">
                <a:solidFill>
                  <a:srgbClr val="002060"/>
                </a:solidFill>
              </a:rPr>
              <a:t>Made</a:t>
            </a:r>
            <a:r>
              <a:rPr lang="it-IT" b="0" i="1" dirty="0" smtClean="0">
                <a:solidFill>
                  <a:srgbClr val="002060"/>
                </a:solidFill>
              </a:rPr>
              <a:t> in Italy in relazione al territorio.</a:t>
            </a:r>
          </a:p>
          <a:p>
            <a:pPr algn="just"/>
            <a:endParaRPr lang="it-IT" b="0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29604" cy="1752600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002060"/>
                </a:solidFill>
              </a:rPr>
              <a:t>UNA BUONA PRASSI </a:t>
            </a:r>
            <a:r>
              <a:rPr lang="it-IT" sz="3200" dirty="0" err="1" smtClean="0">
                <a:solidFill>
                  <a:srgbClr val="002060"/>
                </a:solidFill>
              </a:rPr>
              <a:t>DI</a:t>
            </a:r>
            <a:r>
              <a:rPr lang="it-IT" sz="3200" dirty="0" smtClean="0">
                <a:solidFill>
                  <a:srgbClr val="002060"/>
                </a:solidFill>
              </a:rPr>
              <a:t>  DECLINAZIONE</a:t>
            </a:r>
            <a:br>
              <a:rPr lang="it-IT" sz="3200" dirty="0" smtClean="0">
                <a:solidFill>
                  <a:srgbClr val="002060"/>
                </a:solidFill>
              </a:rPr>
            </a:br>
            <a:r>
              <a:rPr lang="it-IT" sz="3200" dirty="0" smtClean="0">
                <a:solidFill>
                  <a:srgbClr val="002060"/>
                </a:solidFill>
              </a:rPr>
              <a:t>Regione LIGURIA</a:t>
            </a:r>
            <a:endParaRPr lang="it-IT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0070C0"/>
                </a:solidFill>
              </a:rPr>
              <a:t>Codici ATECO di riferimento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it-IT" sz="2400" dirty="0" smtClean="0"/>
              <a:t> </a:t>
            </a:r>
            <a:r>
              <a:rPr lang="it-IT" sz="2800" dirty="0" smtClean="0"/>
              <a:t>I – 55 alloggio </a:t>
            </a:r>
          </a:p>
          <a:p>
            <a:pPr marL="0" indent="0"/>
            <a:r>
              <a:rPr lang="it-IT" sz="2800" dirty="0" smtClean="0"/>
              <a:t> I – 56 attività dei servizi di ristorazione </a:t>
            </a:r>
          </a:p>
          <a:p>
            <a:pPr marL="0" indent="0"/>
            <a:r>
              <a:rPr lang="it-IT" sz="2800" dirty="0" smtClean="0"/>
              <a:t> C – attività </a:t>
            </a:r>
            <a:r>
              <a:rPr lang="it-IT" sz="2800" dirty="0" err="1" smtClean="0"/>
              <a:t>manufatturiere</a:t>
            </a:r>
            <a:endParaRPr lang="it-IT" sz="2800" dirty="0" smtClean="0"/>
          </a:p>
          <a:p>
            <a:pPr marL="0" indent="0"/>
            <a:r>
              <a:rPr lang="it-IT" sz="2800" dirty="0" smtClean="0"/>
              <a:t> C – 10 industrie alimentari</a:t>
            </a:r>
          </a:p>
          <a:p>
            <a:pPr marL="0" indent="0"/>
            <a:r>
              <a:rPr lang="it-IT" sz="2800" dirty="0" smtClean="0"/>
              <a:t> N – 79 attività dei servizi delle agenzie di</a:t>
            </a:r>
          </a:p>
          <a:p>
            <a:pPr marL="0" indent="0">
              <a:buNone/>
            </a:pPr>
            <a:r>
              <a:rPr lang="it-IT" sz="2800" dirty="0" smtClean="0"/>
              <a:t>     viaggio, dei tour </a:t>
            </a:r>
            <a:r>
              <a:rPr lang="it-IT" sz="2800" dirty="0" err="1" smtClean="0"/>
              <a:t>operator</a:t>
            </a:r>
            <a:r>
              <a:rPr lang="it-IT" sz="2800" dirty="0" smtClean="0"/>
              <a:t> e servizi di </a:t>
            </a:r>
          </a:p>
          <a:p>
            <a:pPr marL="0" indent="0">
              <a:buNone/>
            </a:pPr>
            <a:r>
              <a:rPr lang="it-IT" sz="2800" dirty="0" smtClean="0"/>
              <a:t>     prenotazione e attività connesse</a:t>
            </a:r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CORRELAZIONE AI SETTORI ECONOMICI PROFESSIONALI (SEP) 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400" dirty="0" smtClean="0"/>
              <a:t>Il Profilo in uscita dell’indirizzo di studi viene correlato ai seguenti settori economico professionali indicati nel decreto del Ministro del lavoro e delle politiche sociali, di concerto con il Ministro dell’istruzione, dell’università e della ricerca, del 30 giugno 2015, pubblicato nella Gazzetta ufficiale del 20 luglio 2015, n. 166: </a:t>
            </a:r>
          </a:p>
          <a:p>
            <a:pPr marL="0" indent="0" algn="just"/>
            <a:r>
              <a:rPr lang="it-IT" sz="2400" dirty="0" smtClean="0"/>
              <a:t> SERVIZI TURISTICI </a:t>
            </a:r>
          </a:p>
          <a:p>
            <a:pPr marL="0" indent="0" algn="just"/>
            <a:r>
              <a:rPr lang="it-IT" sz="2400" dirty="0" smtClean="0"/>
              <a:t> PRODUZIONI ALIMENTARI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rgbClr val="002060"/>
                </a:solidFill>
              </a:rPr>
              <a:t>FASI OPERATIVE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it-IT" sz="2800" dirty="0" smtClean="0">
                <a:solidFill>
                  <a:srgbClr val="FF0000"/>
                </a:solidFill>
              </a:rPr>
              <a:t> CREAZIONE</a:t>
            </a:r>
            <a:r>
              <a:rPr lang="it-IT" sz="2800" dirty="0" smtClean="0"/>
              <a:t> gruppo di Progettazione: Docenti – Comitato Tecnico Scientifico, Enti Locali, Imprese.</a:t>
            </a:r>
          </a:p>
          <a:p>
            <a:pPr marL="0" indent="0"/>
            <a:r>
              <a:rPr lang="it-IT" sz="2800" dirty="0" smtClean="0">
                <a:solidFill>
                  <a:srgbClr val="FF0000"/>
                </a:solidFill>
              </a:rPr>
              <a:t> CONFRONTO </a:t>
            </a:r>
            <a:r>
              <a:rPr lang="it-IT" sz="2800" dirty="0" smtClean="0"/>
              <a:t>all’interno del gruppo di progettazione.</a:t>
            </a:r>
          </a:p>
          <a:p>
            <a:pPr marL="0" indent="0">
              <a:buNone/>
            </a:pPr>
            <a:r>
              <a:rPr lang="it-IT" sz="2800" dirty="0" smtClean="0"/>
              <a:t>Si parte dalla vecchia divisione in articolazioni e opzioni non per riprodurle ma solo per circoscrivere l’ambito di intervento. </a:t>
            </a:r>
          </a:p>
          <a:p>
            <a:pPr marL="0" indent="0">
              <a:buNone/>
            </a:pPr>
            <a:r>
              <a:rPr lang="it-IT" sz="2800" dirty="0" smtClean="0"/>
              <a:t>Si deve focalizzare l’attenzione sulle realtà territoriali garantendo l’unitarietà del profilo.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FASI OPERATIVE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Analisi documentale</a:t>
            </a:r>
          </a:p>
          <a:p>
            <a:pPr marL="0" indent="0" algn="ctr">
              <a:buNone/>
            </a:pPr>
            <a:r>
              <a:rPr lang="it-IT" sz="2400" dirty="0" smtClean="0"/>
              <a:t>Documentazione statistica sul mercato del lavoro locale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428596" y="2857496"/>
            <a:ext cx="3429024" cy="35004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>
                <a:solidFill>
                  <a:schemeClr val="tx1"/>
                </a:solidFill>
              </a:rPr>
              <a:t>Analisi dei bisogni (sito di </a:t>
            </a:r>
            <a:r>
              <a:rPr lang="it-IT" dirty="0" err="1" smtClean="0">
                <a:solidFill>
                  <a:schemeClr val="tx1"/>
                </a:solidFill>
              </a:rPr>
              <a:t>unioncamere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 Linee guida per la programmazione regionale dell’offerta formativa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Tavoli tecnici con associazioni di categoria e mondo produttivo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Documentazione statistica sul mercato del lavoro locale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286380" y="2857496"/>
            <a:ext cx="3357586" cy="35004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>
                <a:solidFill>
                  <a:schemeClr val="tx1"/>
                </a:solidFill>
              </a:rPr>
              <a:t>Analisi del repertorio delle professioni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Classificazioni delle attività economiche ATECO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Codici NUP (Nomenclatura Unità Professionali)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Ambito di ricerca – accoglienza turistica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Ricerca su repertorio delle professioni Regione Liguria: SEP 19 – servizi turistici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NUOVA FIGURE PROFESSIONALI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75947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it-IT" sz="4900" b="1" dirty="0" smtClean="0"/>
              <a:t>Tecnico del turismo enogastronomico </a:t>
            </a:r>
            <a:r>
              <a:rPr lang="it-IT" sz="4900" dirty="0" smtClean="0"/>
              <a:t>: (SEP - 19 Servizi turistici) Repertorio delle </a:t>
            </a:r>
          </a:p>
          <a:p>
            <a:pPr>
              <a:buNone/>
            </a:pPr>
            <a:r>
              <a:rPr lang="it-IT" sz="4900" dirty="0" smtClean="0"/>
              <a:t>professioni Regione </a:t>
            </a:r>
            <a:r>
              <a:rPr lang="it-IT" sz="4900" dirty="0" err="1" smtClean="0"/>
              <a:t>Ligurisa</a:t>
            </a:r>
            <a:endParaRPr lang="it-IT" sz="4900" dirty="0" smtClean="0"/>
          </a:p>
          <a:p>
            <a:pPr>
              <a:buNone/>
            </a:pPr>
            <a:r>
              <a:rPr lang="it-IT" sz="4900" dirty="0" smtClean="0"/>
              <a:t>Essere in grado di realizzare offerte di Turismo Esperienziale</a:t>
            </a:r>
          </a:p>
          <a:p>
            <a:pPr>
              <a:buNone/>
            </a:pPr>
            <a:r>
              <a:rPr lang="it-IT" sz="5200" dirty="0" smtClean="0"/>
              <a:t>La figura conduce professionalmente persone singole o gruppi, italiani o stranieri, alla scoperta e fruizione di giacimenti enogastronomici, illustrandone le peculiarità storiche, culturali, produttive e organolettiche, contribuendo alla loro tutela e valorizzazione (come previsto dal Piano Strategico del Turismo 2017-2022 del MIBACT). In base alle più recenti e puntuali analisi delle tendenze e delle richieste turistiche (es. strade del gusto, orti e serre, vigneti, cantine, frantoi, caseifici, mulini, laboratori e locali tipici, botteghe storiche, mercati del pesce, musei a </a:t>
            </a:r>
            <a:r>
              <a:rPr lang="it-IT" sz="5200" dirty="0" err="1" smtClean="0"/>
              <a:t>tema…</a:t>
            </a:r>
            <a:r>
              <a:rPr lang="it-IT" sz="5200" dirty="0" smtClean="0"/>
              <a:t>), l’operato di questa figura contribuisce ad un’offerta turistica più destagionalizzata che integra coste ed entroterra, volta anche a fidelizzare la domanda </a:t>
            </a:r>
            <a:r>
              <a:rPr lang="it-IT" sz="5200" dirty="0" err="1" smtClean="0"/>
              <a:t>turistico-enogastronomica</a:t>
            </a:r>
            <a:r>
              <a:rPr lang="it-IT" sz="5200" dirty="0" smtClean="0"/>
              <a:t>. Per esercitare la professione occorre conoscere in modo fluente ed appropriato la lingua inglese e padroneggiare almeno una lingua straniera europea (preferibilmente ma non necessariamente l’inglese) in forma tematica di micro lingua dell’enogastronomia, e adeguate e approfondite conoscenze in campo enogastronomico, con riferimento all’ambito territoriale – inteso anche come </a:t>
            </a:r>
            <a:r>
              <a:rPr lang="it-IT" sz="5200" dirty="0" err="1" smtClean="0"/>
              <a:t>terroir</a:t>
            </a:r>
            <a:r>
              <a:rPr lang="it-IT" sz="5200" dirty="0" smtClean="0"/>
              <a:t> e </a:t>
            </a:r>
            <a:r>
              <a:rPr lang="it-IT" sz="5200" dirty="0" err="1" smtClean="0"/>
              <a:t>geogusto</a:t>
            </a:r>
            <a:r>
              <a:rPr lang="it-IT" sz="5200" dirty="0" smtClean="0"/>
              <a:t> - nel quale il soggetto intende esercitare. La figura vanta inoltre una profonda conoscenza del marketing e della competizione turistica fra territori e delle dinamiche oggi esistenti fra domanda e offerta. La figura ha infine familiarità con gli strumenti tipici della promozione turistica, tra i quali spiccano i social media ed il Web 2.0</a:t>
            </a:r>
            <a:endParaRPr lang="it-IT" sz="5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rgbClr val="002060"/>
                </a:solidFill>
              </a:rPr>
              <a:t>NUOVA DECLINAZIONE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800" b="1" dirty="0" smtClean="0"/>
              <a:t>Istituto Professionale </a:t>
            </a:r>
          </a:p>
          <a:p>
            <a:pPr marL="0" indent="0" algn="ctr">
              <a:buNone/>
            </a:pPr>
            <a:r>
              <a:rPr lang="it-IT" sz="2800" b="1" dirty="0" smtClean="0"/>
              <a:t>Indirizzo:</a:t>
            </a:r>
          </a:p>
          <a:p>
            <a:pPr marL="0" indent="0" algn="just"/>
            <a:r>
              <a:rPr lang="it-IT" sz="2800" dirty="0" smtClean="0"/>
              <a:t>Enogastronomia e ospitalità alberghiera </a:t>
            </a:r>
          </a:p>
          <a:p>
            <a:pPr marL="0" indent="0" algn="just"/>
            <a:r>
              <a:rPr lang="it-IT" sz="2800" dirty="0" smtClean="0"/>
              <a:t> Accoglienza innovativa e promozione culturale ed enogastronomica del territorio</a:t>
            </a:r>
          </a:p>
          <a:p>
            <a:pPr marL="0" indent="0" algn="just">
              <a:buNone/>
            </a:pPr>
            <a:r>
              <a:rPr lang="it-IT" sz="2800" dirty="0" smtClean="0"/>
              <a:t>Curvato su </a:t>
            </a:r>
          </a:p>
          <a:p>
            <a:pPr marL="0" indent="0" algn="just">
              <a:buNone/>
            </a:pPr>
            <a:r>
              <a:rPr lang="it-IT" sz="2800" dirty="0" smtClean="0"/>
              <a:t>I – 55.1Alberghi e strutture simili </a:t>
            </a:r>
          </a:p>
          <a:p>
            <a:pPr marL="0" indent="0" algn="just">
              <a:buNone/>
            </a:pPr>
            <a:r>
              <a:rPr lang="it-IT" sz="2800" dirty="0" smtClean="0"/>
              <a:t>I – 55.2 Alloggi per vacanze e altre strutture per brevi soggiorni </a:t>
            </a:r>
          </a:p>
          <a:p>
            <a:pPr marL="0" indent="0" algn="just">
              <a:buNone/>
            </a:pPr>
            <a:r>
              <a:rPr lang="it-IT" sz="2800" dirty="0" smtClean="0"/>
              <a:t>N – 79.90 Altri servizi di prenotazione e attività connesse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>
                <a:solidFill>
                  <a:srgbClr val="002060"/>
                </a:solidFill>
              </a:rPr>
              <a:t>LE NORME </a:t>
            </a:r>
            <a:r>
              <a:rPr lang="it-IT" sz="3600" dirty="0" err="1" smtClean="0">
                <a:solidFill>
                  <a:srgbClr val="002060"/>
                </a:solidFill>
              </a:rPr>
              <a:t>DI</a:t>
            </a:r>
            <a:r>
              <a:rPr lang="it-IT" sz="3600" dirty="0" smtClean="0">
                <a:solidFill>
                  <a:srgbClr val="002060"/>
                </a:solidFill>
              </a:rPr>
              <a:t> RIFERIMENTO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La LEGGE n.107 del 13 luglio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2015 (la Buona Scuola),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all’articolo 1, commi 180 e 181 </a:t>
            </a:r>
          </a:p>
          <a:p>
            <a:pPr>
              <a:buNone/>
            </a:pPr>
            <a:r>
              <a:rPr lang="it-IT" sz="2400" dirty="0" err="1" smtClean="0">
                <a:solidFill>
                  <a:srgbClr val="002060"/>
                </a:solidFill>
              </a:rPr>
              <a:t>lett.d</a:t>
            </a:r>
            <a:r>
              <a:rPr lang="it-IT" sz="2400" dirty="0" smtClean="0">
                <a:solidFill>
                  <a:srgbClr val="002060"/>
                </a:solidFill>
              </a:rPr>
              <a:t>, ha previsto un’apposita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delega legislativa sulla 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“revisione dei percorsi  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sull’Istruzione  Professionale” 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e sul “raccordo” di questi 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ultimi con i percorsi 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dell’Istruzione e Formazione </a:t>
            </a:r>
          </a:p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Professionale (</a:t>
            </a:r>
            <a:r>
              <a:rPr lang="it-IT" sz="2400" dirty="0" err="1" smtClean="0">
                <a:solidFill>
                  <a:srgbClr val="002060"/>
                </a:solidFill>
              </a:rPr>
              <a:t>IeFP</a:t>
            </a:r>
            <a:r>
              <a:rPr lang="it-IT" sz="2400" dirty="0" smtClean="0">
                <a:solidFill>
                  <a:srgbClr val="002060"/>
                </a:solidFill>
              </a:rPr>
              <a:t>).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b="1" dirty="0" smtClean="0">
                <a:solidFill>
                  <a:srgbClr val="002060"/>
                </a:solidFill>
              </a:rPr>
              <a:t>DECRETO LEGISLATIVO </a:t>
            </a:r>
          </a:p>
          <a:p>
            <a:pPr>
              <a:buNone/>
            </a:pPr>
            <a:r>
              <a:rPr lang="it-IT" b="1" dirty="0" smtClean="0">
                <a:solidFill>
                  <a:srgbClr val="002060"/>
                </a:solidFill>
              </a:rPr>
              <a:t>n.61 del 13 aprile 2017 </a:t>
            </a:r>
          </a:p>
          <a:p>
            <a:pPr>
              <a:buNone/>
            </a:pPr>
            <a:r>
              <a:rPr lang="it-IT" dirty="0" smtClean="0">
                <a:solidFill>
                  <a:srgbClr val="002060"/>
                </a:solidFill>
              </a:rPr>
              <a:t>(entrato in vigore il 31.5.2017). 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Revisione dei percorsi 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dell'istruzione professionale nel 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rispetto dell'articolo 117 della 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Costituzione, nonché raccordo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con i percorsi dell'istruzione e 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formazione professionale, a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norma  dell'articolo1, commi 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180 e 181, lettera d), della legge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13  Luglio 2015, n. 107.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NUOVA DEFINIZIONE PROFILO IN USCITA</a:t>
            </a:r>
            <a:endParaRPr lang="it-IT" sz="2800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Diplomato di istruzione professionale nell’indirizzo “Enogastronomia e ospitalità alberghiera – </a:t>
            </a:r>
            <a:r>
              <a:rPr lang="it-IT" b="1" i="1" dirty="0" smtClean="0">
                <a:solidFill>
                  <a:srgbClr val="FF0000"/>
                </a:solidFill>
              </a:rPr>
              <a:t>accoglienza innovativa e promozione culturale ed enogastronomica del territorio“</a:t>
            </a:r>
            <a:r>
              <a:rPr lang="it-IT" dirty="0" smtClean="0"/>
              <a:t> possiede specifiche competenze tecnico pratiche, organizzative e gestionali nell’intero ciclo di produzione, erogazione e commercializzazione della filiera dell’enogastronomia e dell’ospitalità alberghiera. Nell’ambito degli specifici settori di riferimento delle aziende </a:t>
            </a:r>
            <a:r>
              <a:rPr lang="it-IT" dirty="0" err="1" smtClean="0"/>
              <a:t>turistico-ristorative</a:t>
            </a:r>
            <a:r>
              <a:rPr lang="it-IT" dirty="0" smtClean="0"/>
              <a:t>, opera curando i rapporti con il cliente, intervenendo nella produzione, promozione e vendita dei prodotti e dei servizi, valorizzando le risorse enogastronomiche secondo gli aspetti culturali, artistici e del </a:t>
            </a:r>
            <a:r>
              <a:rPr lang="it-IT" dirty="0" err="1" smtClean="0"/>
              <a:t>Made</a:t>
            </a:r>
            <a:r>
              <a:rPr lang="it-IT" dirty="0" smtClean="0"/>
              <a:t> in Italy in relazione al territorio.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NUOVA DEFINIZIONE PROFILO IN USCITA</a:t>
            </a:r>
            <a:endParaRPr lang="it-IT" sz="28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È in grado di assistere il cliente nella fruizione delle opportunità e dei servizi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Turistici disponibili, impiegando uno stile comunicativo appropriato alla relazione,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 individuando soluzioni e proposte di prodotto/servizio corrispondenti alle richieste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espresse, promuovendo iniziative che valorizzino l’unicità di un territorio (biodiversità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culturale, artistica e turistica, tradizioni e vocazioni artigianali) e favoriscano la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scoperta e la fruizione di giacimenti enogastronomici con le loro peculiarità storiche,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culturali, produttive ed organolettiche. Sostiene le scelte innovative e contribuisce ad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un’offerta turistica più destagionalizzata che integra coste ed entroterra, volta anche a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fidelizzare la domanda turistico – enogastronomica. Cura i sistemi integrati di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informazione (bacheche informative fisiche e virtuali), ricercando e catalogando le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fonti informative turistiche e provvedendo all'aggiornamento costante, ha familiarità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con gli strumenti tipici della promozione turistica, tra i quali spiccano i social media ed 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il Web. Possiede una competenza almeno B2 della lingua inglese ed almeno B1 di una</a:t>
            </a:r>
          </a:p>
          <a:p>
            <a:pPr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FF0000"/>
                </a:solidFill>
              </a:rPr>
              <a:t>seconda lingua comunitaria e padroneggia la </a:t>
            </a:r>
            <a:r>
              <a:rPr lang="it-IT" sz="1800" dirty="0" err="1" smtClean="0">
                <a:solidFill>
                  <a:srgbClr val="FF0000"/>
                </a:solidFill>
              </a:rPr>
              <a:t>microlingua</a:t>
            </a:r>
            <a:r>
              <a:rPr lang="it-IT" sz="1800" dirty="0" smtClean="0">
                <a:solidFill>
                  <a:srgbClr val="FF0000"/>
                </a:solidFill>
              </a:rPr>
              <a:t> in ambito </a:t>
            </a:r>
            <a:r>
              <a:rPr lang="it-IT" sz="1900" dirty="0" smtClean="0">
                <a:solidFill>
                  <a:srgbClr val="FF0000"/>
                </a:solidFill>
              </a:rPr>
              <a:t>enogastronomico.</a:t>
            </a:r>
          </a:p>
          <a:p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endParaRPr lang="it-IT" sz="2000" dirty="0" smtClean="0">
              <a:solidFill>
                <a:srgbClr val="002060"/>
              </a:solidFill>
            </a:endParaRPr>
          </a:p>
          <a:p>
            <a:pPr algn="ctr"/>
            <a:r>
              <a:rPr lang="it-IT" sz="2000" dirty="0" smtClean="0">
                <a:solidFill>
                  <a:srgbClr val="002060"/>
                </a:solidFill>
              </a:rPr>
              <a:t>Struttura </a:t>
            </a:r>
            <a:r>
              <a:rPr lang="it-IT" sz="2000" dirty="0">
                <a:solidFill>
                  <a:srgbClr val="002060"/>
                </a:solidFill>
              </a:rPr>
              <a:t>quinquennale</a:t>
            </a:r>
          </a:p>
          <a:p>
            <a:pPr algn="ctr"/>
            <a:r>
              <a:rPr lang="it-IT" sz="2000" dirty="0">
                <a:solidFill>
                  <a:srgbClr val="002060"/>
                </a:solidFill>
              </a:rPr>
              <a:t>articolata</a:t>
            </a:r>
          </a:p>
          <a:p>
            <a:pPr algn="ctr"/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half" idx="3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it-IT" sz="2400" dirty="0" smtClean="0"/>
          </a:p>
          <a:p>
            <a:r>
              <a:rPr lang="it-IT" sz="2400" dirty="0" smtClean="0">
                <a:solidFill>
                  <a:srgbClr val="002060"/>
                </a:solidFill>
              </a:rPr>
              <a:t>Biennio (comma 2)</a:t>
            </a:r>
          </a:p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b="1" dirty="0" smtClean="0"/>
              <a:t>2112 ore (1188 area generale + 924 area di indirizzo)</a:t>
            </a:r>
          </a:p>
          <a:p>
            <a:r>
              <a:rPr lang="it-IT" sz="2800" b="1" dirty="0" smtClean="0"/>
              <a:t> Attività e insegnamenti aggregati in assi culturali</a:t>
            </a:r>
          </a:p>
          <a:p>
            <a:r>
              <a:rPr lang="it-IT" sz="2800" b="1" dirty="0" smtClean="0"/>
              <a:t>Possibilità di organizzare le azioni didattiche, formative ed educative in periodi didattici (anche a cavallo di due anni)</a:t>
            </a:r>
          </a:p>
          <a:p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2200" b="1" dirty="0" smtClean="0"/>
              <a:t>Personalizzazione degli apprendimenti (in riferimento al Progetto formativo individuale)</a:t>
            </a:r>
          </a:p>
          <a:p>
            <a:r>
              <a:rPr lang="it-IT" sz="2200" b="1" dirty="0" smtClean="0"/>
              <a:t>Attività di accompagnamento e supporto anche rimodulando l’orario</a:t>
            </a:r>
          </a:p>
          <a:p>
            <a:r>
              <a:rPr lang="it-IT" sz="2200" b="1" dirty="0" smtClean="0"/>
              <a:t>Nei limiti degli organici previsti</a:t>
            </a:r>
          </a:p>
          <a:p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QUALI STRUMENTI</a:t>
            </a:r>
            <a:br>
              <a:rPr lang="it-IT" sz="2400" b="1" dirty="0" smtClean="0">
                <a:solidFill>
                  <a:srgbClr val="002060"/>
                </a:solidFill>
              </a:rPr>
            </a:br>
            <a:r>
              <a:rPr lang="it-IT" sz="2400" b="1" dirty="0" smtClean="0">
                <a:solidFill>
                  <a:srgbClr val="002060"/>
                </a:solidFill>
              </a:rPr>
              <a:t>ASSETTO ORGANIZZATIVO art</a:t>
            </a:r>
            <a:r>
              <a:rPr lang="it-IT" sz="2400" b="1" dirty="0" err="1" smtClean="0">
                <a:solidFill>
                  <a:srgbClr val="002060"/>
                </a:solidFill>
              </a:rPr>
              <a:t>.4 D.lgs</a:t>
            </a:r>
            <a:r>
              <a:rPr lang="it-IT" sz="2400" b="1" dirty="0" smtClean="0">
                <a:solidFill>
                  <a:srgbClr val="002060"/>
                </a:solidFill>
              </a:rPr>
              <a:t> 61/17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>
                <a:solidFill>
                  <a:srgbClr val="002060"/>
                </a:solidFill>
              </a:rPr>
              <a:t>Struttura </a:t>
            </a:r>
            <a:r>
              <a:rPr lang="it-IT" dirty="0">
                <a:solidFill>
                  <a:srgbClr val="002060"/>
                </a:solidFill>
              </a:rPr>
              <a:t>quinquennale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articolata</a:t>
            </a:r>
          </a:p>
          <a:p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3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it-IT" dirty="0" smtClean="0"/>
          </a:p>
          <a:p>
            <a:r>
              <a:rPr lang="it-IT" dirty="0" smtClean="0">
                <a:solidFill>
                  <a:srgbClr val="002060"/>
                </a:solidFill>
              </a:rPr>
              <a:t>Triennio (comma 3)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it-IT" sz="2400" dirty="0" smtClean="0"/>
              <a:t>1056 ore per anno (462 area generale + 594 area di indirizzo)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400" dirty="0" smtClean="0"/>
              <a:t>consolidare  e  innalzare  progressivamente,  soprattutto  in contesti di laboratorio e di lavoro, i livelli di istruzione generale acquisiti  nel  biennio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2200" dirty="0" smtClean="0"/>
              <a:t>acquisire e approfondire,  specializzandole  progressivamente, le competenze, le </a:t>
            </a:r>
            <a:r>
              <a:rPr lang="it-IT" sz="2200" dirty="0" err="1" smtClean="0"/>
              <a:t>abilita'</a:t>
            </a:r>
            <a:r>
              <a:rPr lang="it-IT" sz="2200" dirty="0" smtClean="0"/>
              <a:t> e le conoscenze di indirizzo  in  funzione di un rapido accesso al lavoro</a:t>
            </a:r>
          </a:p>
          <a:p>
            <a:r>
              <a:rPr lang="it-IT" sz="2200" dirty="0" smtClean="0"/>
              <a:t>costruire il curriculum della  studentessa  e  dello  studente</a:t>
            </a:r>
            <a:endParaRPr lang="it-IT" sz="2200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200" b="1" dirty="0" smtClean="0">
                <a:solidFill>
                  <a:srgbClr val="002060"/>
                </a:solidFill>
              </a:rPr>
              <a:t>QUALI STRUMENTI</a:t>
            </a:r>
            <a:br>
              <a:rPr lang="it-IT" sz="2200" b="1" dirty="0" smtClean="0">
                <a:solidFill>
                  <a:srgbClr val="002060"/>
                </a:solidFill>
              </a:rPr>
            </a:br>
            <a:r>
              <a:rPr lang="it-IT" sz="2200" b="1" dirty="0" smtClean="0">
                <a:solidFill>
                  <a:srgbClr val="002060"/>
                </a:solidFill>
              </a:rPr>
              <a:t>ASSETTO ORGANIZZATIVO art</a:t>
            </a:r>
            <a:r>
              <a:rPr lang="it-IT" sz="2200" b="1" dirty="0" err="1" smtClean="0">
                <a:solidFill>
                  <a:srgbClr val="002060"/>
                </a:solidFill>
              </a:rPr>
              <a:t>.4 D.lgs</a:t>
            </a:r>
            <a:r>
              <a:rPr lang="it-IT" sz="2200" b="1" dirty="0" smtClean="0">
                <a:solidFill>
                  <a:srgbClr val="002060"/>
                </a:solidFill>
              </a:rPr>
              <a:t> 61/17</a:t>
            </a:r>
            <a:endParaRPr lang="it-IT" sz="2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002060"/>
                </a:solidFill>
              </a:rPr>
              <a:t>QUALI STRUMENTI</a:t>
            </a:r>
            <a:br>
              <a:rPr lang="it-IT" sz="3600" b="1" dirty="0" smtClean="0">
                <a:solidFill>
                  <a:srgbClr val="002060"/>
                </a:solidFill>
              </a:rPr>
            </a:br>
            <a:r>
              <a:rPr lang="it-IT" sz="2700" b="1" dirty="0" smtClean="0">
                <a:solidFill>
                  <a:srgbClr val="002060"/>
                </a:solidFill>
              </a:rPr>
              <a:t>ASSETTO ORGANIZZATIVO art</a:t>
            </a:r>
            <a:r>
              <a:rPr lang="it-IT" sz="2700" b="1" dirty="0" err="1" smtClean="0">
                <a:solidFill>
                  <a:srgbClr val="002060"/>
                </a:solidFill>
              </a:rPr>
              <a:t>.4 D.lgs</a:t>
            </a:r>
            <a:r>
              <a:rPr lang="it-IT" sz="2700" b="1" dirty="0" smtClean="0">
                <a:solidFill>
                  <a:srgbClr val="002060"/>
                </a:solidFill>
              </a:rPr>
              <a:t> 61/17</a:t>
            </a:r>
            <a:endParaRPr lang="it-IT" sz="2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QUINTO ANNO DEGLI ISTITUTI PROFESSIONALI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Il quinto anno dell'istruzione professionale è 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Strutturato dalle istituzioni scolastiche nell'ambito</a:t>
            </a:r>
          </a:p>
          <a:p>
            <a:pPr>
              <a:spcBef>
                <a:spcPts val="0"/>
              </a:spcBef>
              <a:buNone/>
            </a:pPr>
            <a:r>
              <a:rPr lang="it-IT" dirty="0" smtClean="0"/>
              <a:t> della loro autonomia:</a:t>
            </a:r>
          </a:p>
          <a:p>
            <a:pPr>
              <a:spcBef>
                <a:spcPts val="0"/>
              </a:spcBef>
            </a:pPr>
            <a:r>
              <a:rPr lang="it-IT" dirty="0" smtClean="0"/>
              <a:t> in modo da consentire il conseguimento del diploma di istruzione professionale previo superamento degli esami di Stato </a:t>
            </a:r>
          </a:p>
          <a:p>
            <a:pPr>
              <a:spcBef>
                <a:spcPts val="0"/>
              </a:spcBef>
            </a:pPr>
            <a:r>
              <a:rPr lang="it-IT" dirty="0" smtClean="0"/>
              <a:t>nonché di maturare i crediti per l'acquisizione del certificato di specializzazione tecnica superiore (IFTS), ove previsto dalla  programmazione delle singole Regioni.(comma5)</a:t>
            </a:r>
          </a:p>
          <a:p>
            <a:pPr>
              <a:spcBef>
                <a:spcPts val="0"/>
              </a:spcBef>
              <a:buNone/>
            </a:pPr>
            <a:endParaRPr lang="it-IT" dirty="0" smtClean="0"/>
          </a:p>
          <a:p>
            <a:pPr>
              <a:spcBef>
                <a:spcPts val="0"/>
              </a:spcBef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smtClean="0">
                <a:solidFill>
                  <a:srgbClr val="002060"/>
                </a:solidFill>
              </a:rPr>
              <a:t>LA SFIDA PIU’  IMPEGNATIVA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547926" cy="4144963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sz="2000" dirty="0" smtClean="0"/>
              <a:t>UN NUOVO</a:t>
            </a:r>
          </a:p>
          <a:p>
            <a:r>
              <a:rPr lang="it-IT" sz="2000" dirty="0" smtClean="0"/>
              <a:t>MODELLO </a:t>
            </a:r>
            <a:r>
              <a:rPr lang="it-IT" sz="2000" dirty="0" err="1" smtClean="0"/>
              <a:t>DI</a:t>
            </a:r>
            <a:endParaRPr lang="it-IT" sz="2000" dirty="0" smtClean="0"/>
          </a:p>
          <a:p>
            <a:r>
              <a:rPr lang="it-IT" sz="2000" dirty="0" smtClean="0"/>
              <a:t>APPRENDIMENTO</a:t>
            </a:r>
            <a:endParaRPr lang="it-IT" sz="20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2400" i="1" dirty="0" smtClean="0"/>
              <a:t>Il modello didattico cui si ispira il Decreto Legislativo 61/2017 è basato su un ripensamento complessivo di strumenti e metodi, nella consapevolezza che il sostanziale indebolimento del settore negli ultimi anni sia dovuto non solo alla struttura </a:t>
            </a:r>
            <a:r>
              <a:rPr lang="it-IT" sz="2400" i="1" dirty="0" err="1" smtClean="0"/>
              <a:t>ordinamentale</a:t>
            </a:r>
            <a:r>
              <a:rPr lang="it-IT" sz="2400" i="1" dirty="0" smtClean="0"/>
              <a:t>, </a:t>
            </a:r>
            <a:r>
              <a:rPr lang="it-IT" sz="2400" i="1" dirty="0" smtClean="0">
                <a:solidFill>
                  <a:srgbClr val="FF0000"/>
                </a:solidFill>
              </a:rPr>
              <a:t>ma anche ad una parziale o mancata innovazione nella metodologia di approccio al processo di insegnamento/apprendimento</a:t>
            </a:r>
            <a:r>
              <a:rPr lang="it-IT" i="1" dirty="0" smtClean="0">
                <a:solidFill>
                  <a:srgbClr val="FF0000"/>
                </a:solidFill>
              </a:rPr>
              <a:t>.</a:t>
            </a:r>
            <a:endParaRPr lang="it-IT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700" b="1" dirty="0" smtClean="0"/>
              <a:t>APPRENDIMENTO E NUOVO ASSETTO DIDATTICO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L’assetto didattico </a:t>
            </a:r>
            <a:r>
              <a:rPr lang="it-IT" dirty="0" smtClean="0"/>
              <a:t>dei nuovi I. P. è caratterizzato da:</a:t>
            </a:r>
          </a:p>
          <a:p>
            <a:r>
              <a:rPr lang="it-IT" b="1" dirty="0" smtClean="0">
                <a:solidFill>
                  <a:srgbClr val="0070C0"/>
                </a:solidFill>
              </a:rPr>
              <a:t>PERSONALIZZAZIONE</a:t>
            </a:r>
            <a:r>
              <a:rPr lang="it-IT" dirty="0" smtClean="0"/>
              <a:t> (fino a 264 ore nel biennio)</a:t>
            </a:r>
          </a:p>
          <a:p>
            <a:r>
              <a:rPr lang="it-IT" dirty="0" smtClean="0"/>
              <a:t>PROGETTO FORMATIVO INDIVIDUALE </a:t>
            </a:r>
            <a:r>
              <a:rPr lang="it-IT" b="1" dirty="0" smtClean="0">
                <a:solidFill>
                  <a:srgbClr val="0070C0"/>
                </a:solidFill>
              </a:rPr>
              <a:t>(PFI)</a:t>
            </a:r>
          </a:p>
          <a:p>
            <a:r>
              <a:rPr lang="it-IT" b="1" dirty="0" smtClean="0">
                <a:solidFill>
                  <a:srgbClr val="0070C0"/>
                </a:solidFill>
              </a:rPr>
              <a:t>AGGREGAZIONE </a:t>
            </a:r>
            <a:r>
              <a:rPr lang="it-IT" dirty="0" err="1" smtClean="0"/>
              <a:t>DI</a:t>
            </a:r>
            <a:r>
              <a:rPr lang="it-IT" dirty="0" smtClean="0"/>
              <a:t> DISCIPLINE PER ASSI CULTURALI NEL BIENNIO E </a:t>
            </a:r>
            <a:r>
              <a:rPr lang="it-IT" b="1" dirty="0" smtClean="0">
                <a:solidFill>
                  <a:srgbClr val="0070C0"/>
                </a:solidFill>
              </a:rPr>
              <a:t>AGGREGAZIONE</a:t>
            </a:r>
            <a:r>
              <a:rPr lang="it-IT" dirty="0" smtClean="0"/>
              <a:t> DELLE DISCIPLINE </a:t>
            </a:r>
            <a:r>
              <a:rPr lang="it-IT" dirty="0" err="1" smtClean="0"/>
              <a:t>DI</a:t>
            </a:r>
            <a:r>
              <a:rPr lang="it-IT" dirty="0" smtClean="0"/>
              <a:t> ISTRUZIONE GENERALE NEL TRIENNIO</a:t>
            </a:r>
          </a:p>
          <a:p>
            <a:r>
              <a:rPr lang="it-IT" dirty="0" smtClean="0"/>
              <a:t>UTILIZZO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0070C0"/>
                </a:solidFill>
              </a:rPr>
              <a:t>METODOLOGIE DIDATTICHE INDUTTIVE</a:t>
            </a:r>
            <a:r>
              <a:rPr lang="it-IT" dirty="0" smtClean="0"/>
              <a:t>, ESPERIENZE LABORATORIALI E OPERATIVE</a:t>
            </a:r>
          </a:p>
          <a:p>
            <a:r>
              <a:rPr lang="it-IT" dirty="0" smtClean="0"/>
              <a:t>POSSIBILITA’ </a:t>
            </a:r>
            <a:r>
              <a:rPr lang="it-IT" b="1" dirty="0" smtClean="0">
                <a:solidFill>
                  <a:srgbClr val="0070C0"/>
                </a:solidFill>
              </a:rPr>
              <a:t>ASL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ANCHE NEL SECONDO ANNO</a:t>
            </a:r>
          </a:p>
          <a:p>
            <a:r>
              <a:rPr lang="it-IT" dirty="0" smtClean="0"/>
              <a:t>ORGANIZZAZIONE PER UNITA’ </a:t>
            </a:r>
            <a:r>
              <a:rPr lang="it-IT" dirty="0" err="1" smtClean="0"/>
              <a:t>DI</a:t>
            </a:r>
            <a:r>
              <a:rPr lang="it-IT" dirty="0" smtClean="0"/>
              <a:t> APPRENDIMENTO </a:t>
            </a:r>
            <a:r>
              <a:rPr lang="it-IT" b="1" dirty="0" smtClean="0">
                <a:solidFill>
                  <a:srgbClr val="0070C0"/>
                </a:solidFill>
              </a:rPr>
              <a:t>(UDA)</a:t>
            </a:r>
            <a:r>
              <a:rPr lang="it-IT" dirty="0" smtClean="0"/>
              <a:t> anche per il riconoscimento dei crediti</a:t>
            </a:r>
          </a:p>
          <a:p>
            <a:r>
              <a:rPr lang="it-IT" b="1" dirty="0" smtClean="0">
                <a:solidFill>
                  <a:srgbClr val="0070C0"/>
                </a:solidFill>
              </a:rPr>
              <a:t>CERTIFICAZIONE DELLE COMPETENZE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</a:rPr>
              <a:t>APPRENDIMENTO E PROGETTAZIONE INTERDISCIPLINARE </a:t>
            </a:r>
            <a:br>
              <a:rPr lang="it-IT" sz="2000" b="1" dirty="0" smtClean="0">
                <a:solidFill>
                  <a:srgbClr val="002060"/>
                </a:solidFill>
              </a:rPr>
            </a:br>
            <a:r>
              <a:rPr lang="it-IT" sz="2000" b="1" dirty="0" smtClean="0">
                <a:solidFill>
                  <a:srgbClr val="002060"/>
                </a:solidFill>
              </a:rPr>
              <a:t>DEI PERCORSI DIDATTICI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2000" dirty="0" smtClean="0"/>
              <a:t>QUALI METODOLOGIE DIDATTICHE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e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3563888" y="2035696"/>
            <a:ext cx="1872208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1"/>
                </a:solidFill>
              </a:rPr>
              <a:t>Organizzazione</a:t>
            </a:r>
            <a:r>
              <a:rPr lang="it-IT" sz="1000" b="1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1"/>
                </a:solidFill>
              </a:rPr>
              <a:t> </a:t>
            </a:r>
            <a:r>
              <a:rPr lang="it-IT" sz="1100" b="1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1"/>
                </a:solidFill>
              </a:rPr>
              <a:t>per UDA</a:t>
            </a:r>
            <a:endParaRPr lang="it-IT" sz="1100" b="1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 flipH="1">
            <a:off x="2195736" y="249289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arrotondato 12"/>
          <p:cNvSpPr/>
          <p:nvPr/>
        </p:nvSpPr>
        <p:spPr>
          <a:xfrm>
            <a:off x="611560" y="2280692"/>
            <a:ext cx="136815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Progettare  per </a:t>
            </a:r>
          </a:p>
          <a:p>
            <a:pPr algn="ctr"/>
            <a:r>
              <a:rPr lang="it-IT" sz="1000" dirty="0" smtClean="0"/>
              <a:t>competenze</a:t>
            </a:r>
            <a:endParaRPr lang="it-IT" sz="1000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5580112" y="2451001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arrotondato 17"/>
          <p:cNvSpPr/>
          <p:nvPr/>
        </p:nvSpPr>
        <p:spPr>
          <a:xfrm>
            <a:off x="7380312" y="2280693"/>
            <a:ext cx="136815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Sono parte integrante del  PFI</a:t>
            </a:r>
            <a:endParaRPr lang="it-IT" sz="1000" dirty="0"/>
          </a:p>
        </p:txBody>
      </p:sp>
      <p:sp>
        <p:nvSpPr>
          <p:cNvPr id="20" name="Freccia in giù 19"/>
          <p:cNvSpPr/>
          <p:nvPr/>
        </p:nvSpPr>
        <p:spPr>
          <a:xfrm>
            <a:off x="4257676" y="301372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2 21"/>
          <p:cNvCxnSpPr/>
          <p:nvPr/>
        </p:nvCxnSpPr>
        <p:spPr>
          <a:xfrm flipH="1">
            <a:off x="1691680" y="4365104"/>
            <a:ext cx="720080" cy="743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arrotondato 24"/>
          <p:cNvSpPr/>
          <p:nvPr/>
        </p:nvSpPr>
        <p:spPr>
          <a:xfrm>
            <a:off x="539552" y="5301208"/>
            <a:ext cx="13681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Apprendimento </a:t>
            </a:r>
          </a:p>
          <a:p>
            <a:pPr algn="ctr"/>
            <a:r>
              <a:rPr lang="it-IT" sz="1000" dirty="0" smtClean="0"/>
              <a:t>induttivo</a:t>
            </a:r>
            <a:endParaRPr lang="it-IT" sz="1000" dirty="0"/>
          </a:p>
        </p:txBody>
      </p:sp>
      <p:cxnSp>
        <p:nvCxnSpPr>
          <p:cNvPr id="28" name="Connettore 2 27"/>
          <p:cNvCxnSpPr/>
          <p:nvPr/>
        </p:nvCxnSpPr>
        <p:spPr>
          <a:xfrm>
            <a:off x="3300499" y="4387948"/>
            <a:ext cx="0" cy="697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2411760" y="4365104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arrotondato 39"/>
          <p:cNvSpPr/>
          <p:nvPr/>
        </p:nvSpPr>
        <p:spPr>
          <a:xfrm>
            <a:off x="2411760" y="5301208"/>
            <a:ext cx="1734795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Analisi e soluzione dei problemi del contesto di riferimento </a:t>
            </a:r>
            <a:endParaRPr lang="it-IT" sz="1000" dirty="0"/>
          </a:p>
        </p:txBody>
      </p:sp>
      <p:cxnSp>
        <p:nvCxnSpPr>
          <p:cNvPr id="43" name="Connettore 2 42"/>
          <p:cNvCxnSpPr/>
          <p:nvPr/>
        </p:nvCxnSpPr>
        <p:spPr>
          <a:xfrm>
            <a:off x="5417418" y="4364706"/>
            <a:ext cx="18002" cy="7437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tangolo arrotondato 46"/>
          <p:cNvSpPr/>
          <p:nvPr/>
        </p:nvSpPr>
        <p:spPr>
          <a:xfrm>
            <a:off x="4406348" y="5301208"/>
            <a:ext cx="20594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Esperienze laboratoriali e in contesti operativi</a:t>
            </a:r>
            <a:endParaRPr lang="it-IT" sz="1000" dirty="0"/>
          </a:p>
        </p:txBody>
      </p:sp>
      <p:sp>
        <p:nvSpPr>
          <p:cNvPr id="48" name="Rettangolo arrotondato 47"/>
          <p:cNvSpPr/>
          <p:nvPr/>
        </p:nvSpPr>
        <p:spPr>
          <a:xfrm>
            <a:off x="6732240" y="5337212"/>
            <a:ext cx="1872208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Lavoro cooperativo</a:t>
            </a:r>
            <a:endParaRPr lang="it-IT" sz="1000" dirty="0"/>
          </a:p>
        </p:txBody>
      </p:sp>
      <p:cxnSp>
        <p:nvCxnSpPr>
          <p:cNvPr id="50" name="Connettore 2 49"/>
          <p:cNvCxnSpPr/>
          <p:nvPr/>
        </p:nvCxnSpPr>
        <p:spPr>
          <a:xfrm>
            <a:off x="6732240" y="4364706"/>
            <a:ext cx="792088" cy="792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ttangolo 52"/>
          <p:cNvSpPr/>
          <p:nvPr/>
        </p:nvSpPr>
        <p:spPr>
          <a:xfrm>
            <a:off x="2627784" y="5949280"/>
            <a:ext cx="41044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/>
              <a:t>E a partire dalla 2^ Percorsi per le competenze e l’orientamento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xmlns="" val="19172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>
                <a:solidFill>
                  <a:srgbClr val="002060"/>
                </a:solidFill>
              </a:rPr>
              <a:t>APPRENDIMENTO E PROGETTAZIONE INTERDISCIPLINARE </a:t>
            </a:r>
            <a:br>
              <a:rPr lang="it-IT" sz="2000" b="1" dirty="0">
                <a:solidFill>
                  <a:srgbClr val="002060"/>
                </a:solidFill>
              </a:rPr>
            </a:br>
            <a:r>
              <a:rPr lang="it-IT" sz="2000" b="1" dirty="0">
                <a:solidFill>
                  <a:srgbClr val="002060"/>
                </a:solidFill>
              </a:rPr>
              <a:t>DEI PERCORSI DIDATTICI</a:t>
            </a:r>
            <a:endParaRPr lang="it-IT" sz="20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Il Regolamento (D. M. n. 92/2018) non definisce i contenuti in termini analitici e disciplinari (ad. Es. Italiano, Storia, Diritto, Scienze </a:t>
            </a:r>
            <a:r>
              <a:rPr lang="it-IT" sz="2400" dirty="0" err="1" smtClean="0"/>
              <a:t>ecc</a:t>
            </a:r>
            <a:r>
              <a:rPr lang="it-IT" sz="2400" dirty="0" smtClean="0"/>
              <a:t>…) ma punta all’integrazione disciplinare partendo dagli assi culturali.  </a:t>
            </a:r>
          </a:p>
          <a:p>
            <a:pPr marL="0" indent="0" algn="ctr">
              <a:buNone/>
            </a:pPr>
            <a:r>
              <a:rPr lang="it-IT" sz="2400" dirty="0" smtClean="0"/>
              <a:t>Quindi è necessario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endParaRPr lang="it-IT" sz="2400" dirty="0" smtClean="0"/>
          </a:p>
          <a:p>
            <a:pPr marL="0" indent="0" algn="ctr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sz="1200" dirty="0">
              <a:solidFill>
                <a:schemeClr val="lt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2267744" y="3501008"/>
            <a:ext cx="936104" cy="1202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868144" y="3467447"/>
            <a:ext cx="920502" cy="12043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395536" y="5013176"/>
            <a:ext cx="2664296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Individuare le discipline e i nuclei fondanti che concorrono al raggiungimento delle competenze</a:t>
            </a:r>
            <a:endParaRPr lang="it-IT" sz="1400" dirty="0"/>
          </a:p>
        </p:txBody>
      </p:sp>
      <p:sp>
        <p:nvSpPr>
          <p:cNvPr id="24" name="Rettangolo 23"/>
          <p:cNvSpPr/>
          <p:nvPr/>
        </p:nvSpPr>
        <p:spPr>
          <a:xfrm>
            <a:off x="5652120" y="5013176"/>
            <a:ext cx="3024336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Costruire delle UDA che consentano di conseguire de attestare i risultati di apprendimento previsti.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5574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</a:rPr>
              <a:t>LA VALUTAZIONE</a:t>
            </a:r>
            <a:endParaRPr lang="it-IT" sz="3200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 smtClean="0">
                <a:latin typeface="+mj-lt"/>
              </a:rPr>
              <a:t>È effettuata </a:t>
            </a:r>
            <a:r>
              <a:rPr lang="it-IT" sz="2400" dirty="0">
                <a:latin typeface="+mj-lt"/>
                <a:cs typeface="Arial" panose="020B0604020202020204" pitchFamily="34" charset="0"/>
              </a:rPr>
              <a:t>in modo da accertare il livello delle </a:t>
            </a:r>
            <a:r>
              <a:rPr lang="it-IT" sz="2400" b="1" dirty="0">
                <a:latin typeface="+mj-lt"/>
                <a:cs typeface="Arial" panose="020B0604020202020204" pitchFamily="34" charset="0"/>
              </a:rPr>
              <a:t>competenze</a:t>
            </a:r>
            <a:r>
              <a:rPr lang="it-IT" sz="2400" dirty="0">
                <a:latin typeface="+mj-lt"/>
                <a:cs typeface="Arial" panose="020B0604020202020204" pitchFamily="34" charset="0"/>
              </a:rPr>
              <a:t>, delle </a:t>
            </a:r>
            <a:r>
              <a:rPr lang="it-IT" sz="2400" b="1" dirty="0">
                <a:latin typeface="+mj-lt"/>
                <a:cs typeface="Arial" panose="020B0604020202020204" pitchFamily="34" charset="0"/>
              </a:rPr>
              <a:t>abilità</a:t>
            </a:r>
            <a:r>
              <a:rPr lang="it-IT" sz="2400" dirty="0">
                <a:latin typeface="+mj-lt"/>
                <a:cs typeface="Arial" panose="020B0604020202020204" pitchFamily="34" charset="0"/>
              </a:rPr>
              <a:t> e delle </a:t>
            </a:r>
            <a:r>
              <a:rPr lang="it-IT" sz="2400" b="1" dirty="0">
                <a:latin typeface="+mj-lt"/>
                <a:cs typeface="Arial" panose="020B0604020202020204" pitchFamily="34" charset="0"/>
              </a:rPr>
              <a:t>conoscenze</a:t>
            </a:r>
            <a:r>
              <a:rPr lang="it-IT" sz="2400" dirty="0">
                <a:latin typeface="+mj-lt"/>
                <a:cs typeface="Arial" panose="020B0604020202020204" pitchFamily="34" charset="0"/>
              </a:rPr>
              <a:t> maturate da ciascuna studentessa e da ciascuno studente in relazione alle unità di apprendimento, nelle quali è strutturato il Progetto formativo individuale (P.F.I.) 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Le unità di apprendimento costituiscono il riferimento per la valutazione, la certificazione e il riconoscimento dei crediti posseduti dalla studentessa e dallo studente, nel caso di passaggi ad altri percorsi di istruzione e formazione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898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alt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alt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 aprile 2017, n. 61</a:t>
            </a:r>
            <a:r>
              <a:rPr lang="it-IT" alt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sz="2800" dirty="0" smtClean="0"/>
              <a:t>è corredato dai seguenti  allegati</a:t>
            </a:r>
            <a:endParaRPr lang="it-IT" sz="2800" dirty="0"/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Allegato A</a:t>
            </a:r>
            <a:r>
              <a:rPr lang="it-IT" sz="2400" dirty="0" smtClean="0"/>
              <a:t>, in cui è riportato il nuovo “profilo educativo, culturale e professionale”(PECUP), comune a tutti gli indirizzi (art. 2 comma 2);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Allegato B,</a:t>
            </a:r>
            <a:r>
              <a:rPr lang="it-IT" sz="2400" dirty="0" smtClean="0"/>
              <a:t> in cui sono riportati i quadri orari dei nuovi indirizzi di studio (art. 3 comma 2);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Allegato C</a:t>
            </a:r>
            <a:r>
              <a:rPr lang="it-IT" sz="2400" dirty="0" smtClean="0"/>
              <a:t>, in cui sono riportate le tabelle sulla“confluenza” degli indirizzi, articolazioni ed opzioni già presenti nell’ordinamento stabilito nel D.P.R. n.87/2010 nei nuovi 11 indirizzi di studio (art. 3 comma 2)  </a:t>
            </a:r>
          </a:p>
          <a:p>
            <a:endParaRPr lang="it-IT" sz="2400" dirty="0" smtClean="0"/>
          </a:p>
          <a:p>
            <a:endParaRPr lang="it-IT" dirty="0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IL RUOLO DEL TUTOR </a:t>
            </a:r>
            <a:r>
              <a:rPr lang="it-IT" sz="2000" b="1" dirty="0" smtClean="0">
                <a:solidFill>
                  <a:srgbClr val="002060"/>
                </a:solidFill>
              </a:rPr>
              <a:t>(art. 5 comma a </a:t>
            </a:r>
            <a:r>
              <a:rPr lang="it-IT" sz="2000" b="1" dirty="0" err="1" smtClean="0">
                <a:solidFill>
                  <a:srgbClr val="002060"/>
                </a:solidFill>
              </a:rPr>
              <a:t>D.Lgs.</a:t>
            </a:r>
            <a:r>
              <a:rPr lang="it-IT" sz="2000" b="1" dirty="0" smtClean="0">
                <a:solidFill>
                  <a:srgbClr val="002060"/>
                </a:solidFill>
              </a:rPr>
              <a:t> 61/17)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 </a:t>
            </a:r>
            <a:r>
              <a:rPr lang="it-IT" i="1" dirty="0" smtClean="0"/>
              <a:t>“Il   </a:t>
            </a:r>
            <a:r>
              <a:rPr lang="it-IT" i="1" dirty="0" smtClean="0"/>
              <a:t>dirigente scolastico, sentito il consiglio di classe, individua, all'interno di quest'ultimo, i  docenti  che  assumono  la  funzione  di  tutor  per sostenere le studentesse  e  gli  studenti  nell'attuazione  e  nello sviluppo del Progetto formativo individuale. L'</a:t>
            </a:r>
            <a:r>
              <a:rPr lang="it-IT" i="1" dirty="0" err="1" smtClean="0"/>
              <a:t>attivita</a:t>
            </a:r>
            <a:r>
              <a:rPr lang="it-IT" i="1" dirty="0" smtClean="0"/>
              <a:t>' di  tutorato e' svolta dai docenti designati, fatto  salvo  lo  svolgimento  delle </a:t>
            </a:r>
            <a:r>
              <a:rPr lang="it-IT" i="1" dirty="0" err="1" smtClean="0"/>
              <a:t>attivita'</a:t>
            </a:r>
            <a:r>
              <a:rPr lang="it-IT" i="1" dirty="0" smtClean="0"/>
              <a:t> di cui all'articolo 1, comma 5,  della  legge  n.  107  del 2015, nell'ambito  delle  risorse  disponibili  presso  l'istituzione scolastica a legislazione vigente</a:t>
            </a:r>
            <a:r>
              <a:rPr lang="it-IT" i="1" dirty="0" smtClean="0"/>
              <a:t>;”</a:t>
            </a:r>
            <a:endParaRPr lang="it-IT" i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7050681" y="188640"/>
            <a:ext cx="2093319" cy="1828800"/>
          </a:xfrm>
        </p:spPr>
        <p:txBody>
          <a:bodyPr/>
          <a:lstStyle/>
          <a:p>
            <a:pPr algn="l"/>
            <a:r>
              <a:rPr lang="it-IT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Progetto</a:t>
            </a:r>
            <a:br>
              <a:rPr lang="it-IT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Formativo </a:t>
            </a:r>
            <a:r>
              <a:rPr lang="it-IT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Indviduale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495946" y="548681"/>
            <a:ext cx="1694917" cy="71427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</a:t>
            </a:r>
            <a:endParaRPr lang="it-IT" altLang="it-IT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ttangolo arrotondato 52"/>
          <p:cNvSpPr/>
          <p:nvPr/>
        </p:nvSpPr>
        <p:spPr>
          <a:xfrm>
            <a:off x="2800754" y="404665"/>
            <a:ext cx="3919436" cy="7142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Accoglie e accompagna lo studente durante il percorso scolastico</a:t>
            </a:r>
          </a:p>
        </p:txBody>
      </p:sp>
      <p:sp>
        <p:nvSpPr>
          <p:cNvPr id="62" name="Sottotitolo 5">
            <a:extLst>
              <a:ext uri="{FF2B5EF4-FFF2-40B4-BE49-F238E27FC236}">
                <a16:creationId xmlns="" xmlns:a16="http://schemas.microsoft.com/office/drawing/2014/main" id="{8948CE1F-B418-4627-8067-066121451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0681" y="2248272"/>
            <a:ext cx="1981200" cy="1828800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ruolo del tutor</a:t>
            </a:r>
          </a:p>
        </p:txBody>
      </p:sp>
      <p:sp>
        <p:nvSpPr>
          <p:cNvPr id="15" name="Rettangolo arrotondato 52">
            <a:extLst>
              <a:ext uri="{FF2B5EF4-FFF2-40B4-BE49-F238E27FC236}">
                <a16:creationId xmlns="" xmlns:a16="http://schemas.microsoft.com/office/drawing/2014/main" id="{57BB3BBA-8ED8-49C3-B0A6-3B07330FD84D}"/>
              </a:ext>
            </a:extLst>
          </p:cNvPr>
          <p:cNvSpPr/>
          <p:nvPr/>
        </p:nvSpPr>
        <p:spPr>
          <a:xfrm flipH="1">
            <a:off x="2809381" y="1268761"/>
            <a:ext cx="3910809" cy="7142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Gestisce le relazioni con la famiglia</a:t>
            </a:r>
          </a:p>
        </p:txBody>
      </p:sp>
      <p:sp>
        <p:nvSpPr>
          <p:cNvPr id="17" name="Rettangolo arrotondato 52">
            <a:extLst>
              <a:ext uri="{FF2B5EF4-FFF2-40B4-BE49-F238E27FC236}">
                <a16:creationId xmlns="" xmlns:a16="http://schemas.microsoft.com/office/drawing/2014/main" id="{E7B11DAE-FFB3-452C-AD34-BB041F29B6AB}"/>
              </a:ext>
            </a:extLst>
          </p:cNvPr>
          <p:cNvSpPr/>
          <p:nvPr/>
        </p:nvSpPr>
        <p:spPr>
          <a:xfrm>
            <a:off x="2810345" y="2132857"/>
            <a:ext cx="3910809" cy="7978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Redige il bilancio iniziale, coinvolgendo lo studente, la famiglia e consultando la scuola di provenienza</a:t>
            </a:r>
          </a:p>
        </p:txBody>
      </p:sp>
      <p:sp>
        <p:nvSpPr>
          <p:cNvPr id="18" name="Rettangolo arrotondato 52">
            <a:extLst>
              <a:ext uri="{FF2B5EF4-FFF2-40B4-BE49-F238E27FC236}">
                <a16:creationId xmlns="" xmlns:a16="http://schemas.microsoft.com/office/drawing/2014/main" id="{22EF5964-55A0-4B8A-8896-A633517C9C9A}"/>
              </a:ext>
            </a:extLst>
          </p:cNvPr>
          <p:cNvSpPr/>
          <p:nvPr/>
        </p:nvSpPr>
        <p:spPr>
          <a:xfrm flipH="1">
            <a:off x="2809381" y="3071864"/>
            <a:ext cx="3910809" cy="7142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Redige la bozza di PFI da sottoporre all’approvazione del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CdC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lo aggiorna e propone eventuali modifiche</a:t>
            </a:r>
          </a:p>
        </p:txBody>
      </p:sp>
      <p:sp>
        <p:nvSpPr>
          <p:cNvPr id="19" name="Rettangolo arrotondato 52">
            <a:extLst>
              <a:ext uri="{FF2B5EF4-FFF2-40B4-BE49-F238E27FC236}">
                <a16:creationId xmlns="" xmlns:a16="http://schemas.microsoft.com/office/drawing/2014/main" id="{6ADCD237-5C26-4AA6-91A8-FB2A50A79C8F}"/>
              </a:ext>
            </a:extLst>
          </p:cNvPr>
          <p:cNvSpPr/>
          <p:nvPr/>
        </p:nvSpPr>
        <p:spPr>
          <a:xfrm flipH="1">
            <a:off x="2809381" y="3943219"/>
            <a:ext cx="3910809" cy="7142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Monitora, orienta e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-orienta lo studente</a:t>
            </a:r>
          </a:p>
        </p:txBody>
      </p:sp>
      <p:sp>
        <p:nvSpPr>
          <p:cNvPr id="21" name="Rettangolo arrotondato 7">
            <a:extLst>
              <a:ext uri="{FF2B5EF4-FFF2-40B4-BE49-F238E27FC236}">
                <a16:creationId xmlns="" xmlns:a16="http://schemas.microsoft.com/office/drawing/2014/main" id="{372D2804-3A1C-4547-8209-7A3531B945F4}"/>
              </a:ext>
            </a:extLst>
          </p:cNvPr>
          <p:cNvSpPr/>
          <p:nvPr/>
        </p:nvSpPr>
        <p:spPr>
          <a:xfrm>
            <a:off x="290771" y="2276872"/>
            <a:ext cx="2022875" cy="20093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individuato dal Dirigente Scolastico sentito il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CdC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(dovrebbe seguire un numero limitato di studentesse e studenti)</a:t>
            </a:r>
            <a:endParaRPr lang="it-IT" alt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arrotondato 52">
            <a:extLst>
              <a:ext uri="{FF2B5EF4-FFF2-40B4-BE49-F238E27FC236}">
                <a16:creationId xmlns="" xmlns:a16="http://schemas.microsoft.com/office/drawing/2014/main" id="{E1721943-3CBB-429E-A6BB-290476A6A379}"/>
              </a:ext>
            </a:extLst>
          </p:cNvPr>
          <p:cNvSpPr/>
          <p:nvPr/>
        </p:nvSpPr>
        <p:spPr>
          <a:xfrm flipH="1">
            <a:off x="2800754" y="4801184"/>
            <a:ext cx="3910809" cy="7142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Avanza proposte per la personalizzazione</a:t>
            </a:r>
          </a:p>
        </p:txBody>
      </p:sp>
      <p:sp>
        <p:nvSpPr>
          <p:cNvPr id="23" name="Rettangolo arrotondato 52">
            <a:extLst>
              <a:ext uri="{FF2B5EF4-FFF2-40B4-BE49-F238E27FC236}">
                <a16:creationId xmlns="" xmlns:a16="http://schemas.microsoft.com/office/drawing/2014/main" id="{79777930-E9A1-45F3-B290-77037F65F4F0}"/>
              </a:ext>
            </a:extLst>
          </p:cNvPr>
          <p:cNvSpPr/>
          <p:nvPr/>
        </p:nvSpPr>
        <p:spPr>
          <a:xfrm flipH="1">
            <a:off x="2786393" y="5645759"/>
            <a:ext cx="3910809" cy="7142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Svolge la funzione di tutor scolastico per i percorsi </a:t>
            </a:r>
            <a:r>
              <a:rPr lang="it-IT" alt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le competenze trasversali e l’orientamento</a:t>
            </a:r>
            <a:endParaRPr lang="it-IT" alt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ttore 2 6">
            <a:extLst>
              <a:ext uri="{FF2B5EF4-FFF2-40B4-BE49-F238E27FC236}">
                <a16:creationId xmlns="" xmlns:a16="http://schemas.microsoft.com/office/drawing/2014/main" id="{5FF161B7-80BF-4E06-BEA2-632A6CEDB62F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1343404" y="1262953"/>
            <a:ext cx="0" cy="1013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ccia destra con strisce 28">
            <a:extLst>
              <a:ext uri="{FF2B5EF4-FFF2-40B4-BE49-F238E27FC236}">
                <a16:creationId xmlns="" xmlns:a16="http://schemas.microsoft.com/office/drawing/2014/main" id="{68FB742A-7762-4261-B347-BB23C9F0D507}"/>
              </a:ext>
            </a:extLst>
          </p:cNvPr>
          <p:cNvSpPr/>
          <p:nvPr/>
        </p:nvSpPr>
        <p:spPr>
          <a:xfrm>
            <a:off x="2384221" y="502961"/>
            <a:ext cx="274265" cy="696045"/>
          </a:xfrm>
          <a:prstGeom prst="stripedRightArrow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43109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>
                <a:solidFill>
                  <a:srgbClr val="002060"/>
                </a:solidFill>
              </a:rPr>
              <a:t>DECRETO INTERMINISTERIALE n.92 del 24.05.2018</a:t>
            </a:r>
            <a:endParaRPr lang="it-IT" sz="2800" dirty="0">
              <a:solidFill>
                <a:srgbClr val="002060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>
                <a:latin typeface="+mj-lt"/>
                <a:cs typeface="Arial" pitchFamily="34" charset="0"/>
              </a:rPr>
              <a:t>i profili di uscita dei “nuovi” indirizzi di studio</a:t>
            </a:r>
          </a:p>
          <a:p>
            <a:r>
              <a:rPr lang="it-IT" dirty="0" smtClean="0">
                <a:latin typeface="+mj-lt"/>
                <a:cs typeface="Arial" pitchFamily="34" charset="0"/>
              </a:rPr>
              <a:t>i relativi risultati di apprendimento, declinati in termini di competenze, abilità e conoscenze</a:t>
            </a:r>
          </a:p>
          <a:p>
            <a:r>
              <a:rPr lang="it-IT" dirty="0" smtClean="0">
                <a:latin typeface="+mj-lt"/>
                <a:cs typeface="Arial" pitchFamily="34" charset="0"/>
              </a:rPr>
              <a:t>la correlazione degli indirizzi di studio alle attività economiche referenziate ai codici delle attività economiche (ATECO) adottati dall'ISTAT ed esplicitati sino a livello di sezione e di correlate divisioni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2600" dirty="0" smtClean="0"/>
              <a:t>la correlazione dei profili in uscita degli indirizzi di studio ai settori economico-professionali previsti dal decreto del Ministro del lavoro e delle politiche sociali, di concerto con il Ministro dell'istruzione, dell'università e della ricerca, del 30 giugno 2015, n. 166</a:t>
            </a:r>
          </a:p>
          <a:p>
            <a:r>
              <a:rPr lang="it-IT" sz="2600" dirty="0" smtClean="0"/>
              <a:t>l’articolazione dei quadri orari</a:t>
            </a:r>
          </a:p>
          <a:p>
            <a:r>
              <a:rPr lang="it-IT" sz="2600" dirty="0" smtClean="0"/>
              <a:t>le correlazioni tra le qualifiche e i diplomi professionali conseguiti nell'ambito dei percorsi di istruzione e formazione professionale e gli indirizzi dei percorsi quinquennali dell'istruzione professionale anche al fine di facilitare il sistema dei passaggi tra i sistemi formativi,</a:t>
            </a:r>
          </a:p>
          <a:p>
            <a:r>
              <a:rPr lang="it-IT" sz="2600" dirty="0" smtClean="0"/>
              <a:t>le modalità di </a:t>
            </a:r>
            <a:r>
              <a:rPr lang="it-IT" sz="2600" b="1" dirty="0" smtClean="0"/>
              <a:t>passaggio al nuovo ordinamento</a:t>
            </a:r>
            <a:endParaRPr lang="it-IT" sz="2600" dirty="0" smtClean="0"/>
          </a:p>
          <a:p>
            <a:endParaRPr lang="it-IT" altLang="it-IT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ACCORDO in Conferenza Stato-Regioni del 10 maggio 2018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Definisce le modalità di passaggio dall’ IP  all’</a:t>
            </a:r>
            <a:r>
              <a:rPr lang="it-IT" dirty="0" err="1" smtClean="0"/>
              <a:t>IeFP</a:t>
            </a:r>
            <a:r>
              <a:rPr lang="it-IT" dirty="0" smtClean="0"/>
              <a:t>, ed</a:t>
            </a:r>
          </a:p>
          <a:p>
            <a:pPr>
              <a:buNone/>
            </a:pPr>
            <a:r>
              <a:rPr lang="it-IT" dirty="0" smtClean="0"/>
              <a:t>in particolare:</a:t>
            </a:r>
          </a:p>
          <a:p>
            <a:r>
              <a:rPr lang="it-IT" dirty="0" smtClean="0"/>
              <a:t>attivazione dei passaggi;</a:t>
            </a:r>
          </a:p>
          <a:p>
            <a:r>
              <a:rPr lang="it-IT" dirty="0" smtClean="0"/>
              <a:t>fasi, tempi e modalità dei passaggi:</a:t>
            </a:r>
          </a:p>
          <a:p>
            <a:r>
              <a:rPr lang="it-IT" dirty="0" smtClean="0"/>
              <a:t>compiti dell’istituzione di provenienza e di quella destinazione;</a:t>
            </a:r>
          </a:p>
          <a:p>
            <a:r>
              <a:rPr lang="it-IT" dirty="0" smtClean="0"/>
              <a:t>commissione per i passaggi e riconoscimento crediti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it-IT" altLang="it-IT" sz="36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D.I. 17 maggio 2018</a:t>
            </a:r>
            <a:endParaRPr lang="it-IT" altLang="it-IT" sz="3600" b="1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r>
              <a:rPr lang="it-IT" alt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generali per favorire il raccordo </a:t>
            </a:r>
            <a:r>
              <a:rPr lang="it-IT" altLang="it-IT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il sistema </a:t>
            </a:r>
          </a:p>
          <a:p>
            <a:pPr lvl="0">
              <a:spcBef>
                <a:spcPts val="0"/>
              </a:spcBef>
              <a:buNone/>
            </a:pPr>
            <a:r>
              <a:rPr lang="it-IT" altLang="it-IT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</a:t>
            </a:r>
            <a:r>
              <a:rPr lang="it-IT" altLang="it-IT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I.P.</a:t>
            </a:r>
            <a:r>
              <a:rPr lang="it-IT" altLang="it-IT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il sistema di </a:t>
            </a:r>
            <a:r>
              <a:rPr lang="it-IT" altLang="it-IT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r>
              <a:rPr lang="it-IT" altLang="it-IT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per la </a:t>
            </a:r>
            <a:r>
              <a:rPr lang="it-IT" alt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realizzazione dei </a:t>
            </a:r>
          </a:p>
          <a:p>
            <a:pPr lvl="0">
              <a:spcBef>
                <a:spcPts val="0"/>
              </a:spcBef>
              <a:buNone/>
            </a:pPr>
            <a:r>
              <a:rPr lang="it-IT" alt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percorsi </a:t>
            </a:r>
            <a:r>
              <a:rPr lang="it-IT" altLang="it-IT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r>
              <a:rPr lang="it-IT" alt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via sussidiaria</a:t>
            </a:r>
            <a:r>
              <a:rPr lang="it-IT" altLang="it-IT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 parte di istituzioni </a:t>
            </a:r>
          </a:p>
          <a:p>
            <a:pPr lvl="0">
              <a:spcBef>
                <a:spcPts val="0"/>
              </a:spcBef>
              <a:buNone/>
            </a:pPr>
            <a:r>
              <a:rPr lang="it-IT" altLang="it-IT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scolastiche di </a:t>
            </a:r>
            <a:r>
              <a:rPr lang="it-IT" altLang="it-IT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I.P</a:t>
            </a:r>
            <a:r>
              <a:rPr lang="it-IT" altLang="it-IT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endParaRPr lang="it-IT" altLang="it-IT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None/>
            </a:pPr>
            <a:endParaRPr lang="it-IT" altLang="it-IT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endParaRPr lang="it-IT" altLang="it-I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it-IT" altLang="it-IT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 Regione – USR</a:t>
            </a:r>
          </a:p>
          <a:p>
            <a:pPr algn="ctr">
              <a:spcBef>
                <a:spcPts val="0"/>
              </a:spcBef>
              <a:buNone/>
            </a:pPr>
            <a:endParaRPr lang="it-IT" altLang="it-IT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it-IT" altLang="it-IT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Definizione delle </a:t>
            </a:r>
            <a:r>
              <a:rPr lang="it-IT" altLang="it-IT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 dei passaggi </a:t>
            </a:r>
            <a:r>
              <a:rPr lang="it-IT" altLang="it-IT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i percorsi di </a:t>
            </a:r>
            <a:r>
              <a:rPr lang="it-IT" altLang="it-IT" sz="28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I.P.</a:t>
            </a:r>
            <a:r>
              <a:rPr lang="it-IT" altLang="it-IT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percorsi di </a:t>
            </a:r>
            <a:r>
              <a:rPr lang="it-IT" altLang="it-IT" sz="28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altLang="it-IT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endParaRPr lang="it-IT" altLang="it-IT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endParaRPr lang="it-IT" altLang="it-I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None/>
            </a:pPr>
            <a:endParaRPr lang="it-IT" altLang="it-I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214810" y="32861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Andrea Bello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71508"/>
          </a:xfrm>
        </p:spPr>
        <p:txBody>
          <a:bodyPr/>
          <a:lstStyle/>
          <a:p>
            <a:r>
              <a:rPr lang="it-IT" sz="3600" dirty="0" smtClean="0">
                <a:solidFill>
                  <a:srgbClr val="0070C0"/>
                </a:solidFill>
              </a:rPr>
              <a:t>GLI OBIETTIVI DEL RIORDINO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455998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Ridisegnare in profondità l’istruzione professionale, anche per dare una risposta alla crisi degli Istituti Professionali, in costante calo di iscrizioni.</a:t>
            </a:r>
          </a:p>
          <a:p>
            <a:r>
              <a:rPr lang="it-IT" sz="2800" dirty="0" smtClean="0"/>
              <a:t>Cercare di integrare meglio l’istruzione professionale e l’istruzione e formazione professionale.</a:t>
            </a:r>
          </a:p>
          <a:p>
            <a:r>
              <a:rPr lang="it-IT" sz="2800" dirty="0" smtClean="0"/>
              <a:t>Mantenere la specificità istituzionale, organizzativa e funzionale degli Istituti Professionali rispetto agli Istituti Tecnici.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I  NUOVI I. P.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690802" cy="4144963"/>
          </a:xfrm>
        </p:spPr>
        <p:txBody>
          <a:bodyPr>
            <a:normAutofit/>
          </a:bodyPr>
          <a:lstStyle/>
          <a:p>
            <a:endParaRPr lang="it-IT" sz="2800" b="1" dirty="0" smtClean="0">
              <a:solidFill>
                <a:schemeClr val="tx1"/>
              </a:solidFill>
            </a:endParaRPr>
          </a:p>
          <a:p>
            <a:endParaRPr lang="it-IT" sz="2800" b="1" dirty="0" smtClean="0">
              <a:solidFill>
                <a:schemeClr val="tx1"/>
              </a:solidFill>
            </a:endParaRPr>
          </a:p>
          <a:p>
            <a:r>
              <a:rPr lang="it-IT" sz="2800" b="1" dirty="0" smtClean="0">
                <a:solidFill>
                  <a:schemeClr val="tx1"/>
                </a:solidFill>
              </a:rPr>
              <a:t>L’IDENTITA’ DELL’I. P.</a:t>
            </a:r>
            <a:endParaRPr lang="it-IT" sz="28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   Le istituzioni scolastiche della IP sono definite come </a:t>
            </a:r>
            <a:r>
              <a:rPr lang="it-IT" b="1" dirty="0" smtClean="0">
                <a:solidFill>
                  <a:srgbClr val="FF0000"/>
                </a:solidFill>
              </a:rPr>
              <a:t>“scuole territoriali dell’innovazione, aperte e concepite come laboratori di ricerca, sperimentazione ed innovazione”</a:t>
            </a:r>
            <a:r>
              <a:rPr lang="it-IT" dirty="0" smtClean="0"/>
              <a:t>. In tal modo, si sottolineano gli aspetti qualificanti e </a:t>
            </a:r>
            <a:r>
              <a:rPr lang="it-IT" dirty="0" err="1" smtClean="0"/>
              <a:t>identitari</a:t>
            </a:r>
            <a:r>
              <a:rPr lang="it-IT" dirty="0" smtClean="0"/>
              <a:t> degli Istituti professionali: da un lato, proprio in quanto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“scuole territoriali”, essi sono strettamente collegati al territorio nel quale agiscono</a:t>
            </a:r>
            <a:r>
              <a:rPr lang="it-IT" dirty="0" smtClean="0"/>
              <a:t>; dall’altro lato, gli istituti professionali debbono sempre essere volti a favorire processi di innovazione.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I  NUOVI I. P.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690802" cy="4144963"/>
          </a:xfrm>
        </p:spPr>
        <p:txBody>
          <a:bodyPr/>
          <a:lstStyle/>
          <a:p>
            <a:endParaRPr lang="it-IT" b="1" dirty="0" smtClean="0">
              <a:solidFill>
                <a:schemeClr val="tx1"/>
              </a:solidFill>
            </a:endParaRPr>
          </a:p>
          <a:p>
            <a:endParaRPr lang="it-IT" b="1" dirty="0" smtClean="0">
              <a:solidFill>
                <a:schemeClr val="tx1"/>
              </a:solidFill>
            </a:endParaRPr>
          </a:p>
          <a:p>
            <a:r>
              <a:rPr lang="it-IT" sz="2800" b="1" dirty="0" smtClean="0">
                <a:solidFill>
                  <a:schemeClr val="tx1"/>
                </a:solidFill>
              </a:rPr>
              <a:t>L’IDENTITA’ DELL’I. P.</a:t>
            </a:r>
            <a:endParaRPr lang="it-IT" sz="2800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Essi devono agire nel triplice senso </a:t>
            </a:r>
            <a:r>
              <a:rPr lang="it-IT" b="1" dirty="0" smtClean="0">
                <a:solidFill>
                  <a:srgbClr val="FF0000"/>
                </a:solidFill>
              </a:rPr>
              <a:t>della “apertura” nei confronti dei fattori esterni</a:t>
            </a:r>
            <a:r>
              <a:rPr lang="it-IT" dirty="0" smtClean="0"/>
              <a:t> (sia nei rapporti con le istituzioni e gli </a:t>
            </a:r>
            <a:r>
              <a:rPr lang="it-IT" dirty="0" err="1" smtClean="0"/>
              <a:t>stakeholders</a:t>
            </a:r>
            <a:r>
              <a:rPr lang="it-IT" dirty="0" smtClean="0"/>
              <a:t> di riferimento territoriale, che dal punto di vista dello svolgimento delle funzioni educative), dell’approfondimento e dell’elevazione degli studi impartiti </a:t>
            </a:r>
            <a:r>
              <a:rPr lang="it-IT" b="1" dirty="0" smtClean="0">
                <a:solidFill>
                  <a:srgbClr val="FF0000"/>
                </a:solidFill>
              </a:rPr>
              <a:t>mediante il ricorso alle attività di “ricerca”, e, infine, dell’impiego di metodi sperimentali ed innovativi.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371</TotalTime>
  <Words>2788</Words>
  <Application>Microsoft Office PowerPoint</Application>
  <PresentationFormat>Presentazione su schermo (4:3)</PresentationFormat>
  <Paragraphs>298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Città</vt:lpstr>
      <vt:lpstr>I NUOVI PROFESSIONALI</vt:lpstr>
      <vt:lpstr>LE NORME DI RIFERIMENTO</vt:lpstr>
      <vt:lpstr>  D.Lgs. 13 aprile 2017, n. 61 </vt:lpstr>
      <vt:lpstr>DECRETO INTERMINISTERIALE n.92 del 24.05.2018</vt:lpstr>
      <vt:lpstr>ACCORDO in Conferenza Stato-Regioni del 10 maggio 2018</vt:lpstr>
      <vt:lpstr>D.I. 17 maggio 2018</vt:lpstr>
      <vt:lpstr>GLI OBIETTIVI DEL RIORDINO</vt:lpstr>
      <vt:lpstr>I  NUOVI I. P.</vt:lpstr>
      <vt:lpstr>I  NUOVI I. P.</vt:lpstr>
      <vt:lpstr>  DECLINARE I PERCORSI  </vt:lpstr>
      <vt:lpstr>DECLINARE I PERCORSI </vt:lpstr>
      <vt:lpstr>DECLINARE I PERCORSI </vt:lpstr>
      <vt:lpstr>UNA BUONA PRASSI DI  DECLINAZIONE Regione LIGURIA</vt:lpstr>
      <vt:lpstr>Codici ATECO di riferimento </vt:lpstr>
      <vt:lpstr>CORRELAZIONE AI SETTORI ECONOMICI PROFESSIONALI (SEP) </vt:lpstr>
      <vt:lpstr>FASI OPERATIVE</vt:lpstr>
      <vt:lpstr>FASI OPERATIVE</vt:lpstr>
      <vt:lpstr>NUOVA FIGURE PROFESSIONALI</vt:lpstr>
      <vt:lpstr>NUOVA DECLINAZIONE</vt:lpstr>
      <vt:lpstr>NUOVA DEFINIZIONE PROFILO IN USCITA</vt:lpstr>
      <vt:lpstr>NUOVA DEFINIZIONE PROFILO IN USCITA</vt:lpstr>
      <vt:lpstr>QUALI STRUMENTI ASSETTO ORGANIZZATIVO art.4 D.lgs 61/17</vt:lpstr>
      <vt:lpstr>QUALI STRUMENTI ASSETTO ORGANIZZATIVO art.4 D.lgs 61/17</vt:lpstr>
      <vt:lpstr>QUALI STRUMENTI ASSETTO ORGANIZZATIVO art.4 D.lgs 61/17</vt:lpstr>
      <vt:lpstr>LA SFIDA PIU’  IMPEGNATIVA</vt:lpstr>
      <vt:lpstr>     APPRENDIMENTO E NUOVO ASSETTO DIDATTICO </vt:lpstr>
      <vt:lpstr>APPRENDIMENTO E PROGETTAZIONE INTERDISCIPLINARE  DEI PERCORSI DIDATTICI</vt:lpstr>
      <vt:lpstr>APPRENDIMENTO E PROGETTAZIONE INTERDISCIPLINARE  DEI PERCORSI DIDATTICI</vt:lpstr>
      <vt:lpstr>LA VALUTAZIONE</vt:lpstr>
      <vt:lpstr>IL RUOLO DEL TUTOR (art. 5 comma a D.Lgs. 61/17)</vt:lpstr>
      <vt:lpstr>Progetto Formativo Indviduale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NUOVI PROFESSIONALI</dc:title>
  <dc:creator>Registro Elettronico</dc:creator>
  <cp:lastModifiedBy>Andrea Bello</cp:lastModifiedBy>
  <cp:revision>37</cp:revision>
  <dcterms:created xsi:type="dcterms:W3CDTF">2019-03-21T10:38:33Z</dcterms:created>
  <dcterms:modified xsi:type="dcterms:W3CDTF">2019-03-22T16:51:27Z</dcterms:modified>
</cp:coreProperties>
</file>